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69" r:id="rId3"/>
    <p:sldId id="281" r:id="rId4"/>
    <p:sldId id="279" r:id="rId5"/>
    <p:sldId id="266" r:id="rId6"/>
    <p:sldId id="293" r:id="rId7"/>
    <p:sldId id="295" r:id="rId8"/>
    <p:sldId id="288" r:id="rId9"/>
    <p:sldId id="291" r:id="rId10"/>
    <p:sldId id="292" r:id="rId11"/>
    <p:sldId id="260" r:id="rId12"/>
    <p:sldId id="259" r:id="rId13"/>
    <p:sldId id="286" r:id="rId14"/>
    <p:sldId id="267" r:id="rId15"/>
    <p:sldId id="258" r:id="rId16"/>
    <p:sldId id="262" r:id="rId17"/>
    <p:sldId id="27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1034" autoAdjust="0"/>
  </p:normalViewPr>
  <p:slideViewPr>
    <p:cSldViewPr snapToGrid="0" snapToObjects="1">
      <p:cViewPr>
        <p:scale>
          <a:sx n="100" d="100"/>
          <a:sy n="100" d="100"/>
        </p:scale>
        <p:origin x="-80" y="5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F1A551-6922-C44F-9881-C4CD8D29C461}" type="datetimeFigureOut">
              <a:rPr lang="en-US" smtClean="0"/>
              <a:t>10/10/14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293177-0CC4-BC48-AA2A-97B9912FC3E3}" type="slidenum">
              <a:rPr lang="en-US" smtClean="0"/>
              <a:t>‹#›</a:t>
            </a:fld>
            <a:endParaRPr lang="en-US"/>
          </a:p>
        </p:txBody>
      </p:sp>
    </p:spTree>
    <p:extLst>
      <p:ext uri="{BB962C8B-B14F-4D97-AF65-F5344CB8AC3E}">
        <p14:creationId xmlns:p14="http://schemas.microsoft.com/office/powerpoint/2010/main" val="2213019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M7.8 May 2008  </a:t>
            </a:r>
            <a:r>
              <a:rPr lang="en-US" dirty="0" err="1" smtClean="0"/>
              <a:t>Wenzhuang</a:t>
            </a:r>
            <a:r>
              <a:rPr lang="en-US" dirty="0" smtClean="0"/>
              <a:t> earthquake</a:t>
            </a:r>
          </a:p>
          <a:p>
            <a:r>
              <a:rPr lang="en-US" dirty="0" smtClean="0"/>
              <a:t>1975 M5.7</a:t>
            </a:r>
            <a:r>
              <a:rPr lang="en-US" baseline="0" dirty="0" smtClean="0"/>
              <a:t> Oroville earthquake</a:t>
            </a:r>
            <a:endParaRPr lang="en-US" dirty="0"/>
          </a:p>
        </p:txBody>
      </p:sp>
      <p:sp>
        <p:nvSpPr>
          <p:cNvPr id="4" name="Slide Number Placeholder 3"/>
          <p:cNvSpPr>
            <a:spLocks noGrp="1"/>
          </p:cNvSpPr>
          <p:nvPr>
            <p:ph type="sldNum" sz="quarter" idx="10"/>
          </p:nvPr>
        </p:nvSpPr>
        <p:spPr/>
        <p:txBody>
          <a:bodyPr/>
          <a:lstStyle/>
          <a:p>
            <a:fld id="{35293177-0CC4-BC48-AA2A-97B9912FC3E3}" type="slidenum">
              <a:rPr lang="en-US" smtClean="0"/>
              <a:t>2</a:t>
            </a:fld>
            <a:endParaRPr lang="en-US"/>
          </a:p>
        </p:txBody>
      </p:sp>
    </p:spTree>
    <p:extLst>
      <p:ext uri="{BB962C8B-B14F-4D97-AF65-F5344CB8AC3E}">
        <p14:creationId xmlns:p14="http://schemas.microsoft.com/office/powerpoint/2010/main" val="3361009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Northwest Kern county –</a:t>
            </a:r>
          </a:p>
          <a:p>
            <a:endParaRPr lang="en-US" dirty="0" smtClean="0"/>
          </a:p>
          <a:p>
            <a:r>
              <a:rPr lang="en-US" dirty="0" smtClean="0"/>
              <a:t>Lost Hills oil field nearby</a:t>
            </a:r>
          </a:p>
          <a:p>
            <a:endParaRPr lang="en-US" dirty="0" smtClean="0"/>
          </a:p>
          <a:p>
            <a:r>
              <a:rPr lang="en-US" sz="1200" b="0" i="0" u="none" strike="noStrike" kern="1200" baseline="0" dirty="0" smtClean="0">
                <a:solidFill>
                  <a:schemeClr val="tx1"/>
                </a:solidFill>
                <a:latin typeface="+mn-lt"/>
                <a:ea typeface="+mn-ea"/>
                <a:cs typeface="+mn-cs"/>
              </a:rPr>
              <a:t>Figure 4. Injection rates (blue), cumulative earthquake number (black) and earthquake</a:t>
            </a:r>
          </a:p>
          <a:p>
            <a:r>
              <a:rPr lang="en-US" sz="1200" b="0" i="0" u="none" strike="noStrike" kern="1200" baseline="0" dirty="0" smtClean="0">
                <a:solidFill>
                  <a:schemeClr val="tx1"/>
                </a:solidFill>
                <a:latin typeface="+mn-lt"/>
                <a:ea typeface="+mn-ea"/>
                <a:cs typeface="+mn-cs"/>
              </a:rPr>
              <a:t>magnitudes (colored squares) within a 10 km radius of injection well </a:t>
            </a:r>
            <a:r>
              <a:rPr lang="en-US" sz="1200" b="0" i="0" u="none" strike="noStrike" kern="1200" baseline="0" dirty="0" err="1" smtClean="0">
                <a:solidFill>
                  <a:schemeClr val="tx1"/>
                </a:solidFill>
                <a:latin typeface="+mn-lt"/>
                <a:ea typeface="+mn-ea"/>
                <a:cs typeface="+mn-cs"/>
              </a:rPr>
              <a:t>Lh</a:t>
            </a:r>
            <a:r>
              <a:rPr lang="en-US" sz="1200" b="0" i="0"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5293177-0CC4-BC48-AA2A-97B9912FC3E3}" type="slidenum">
              <a:rPr lang="en-US" smtClean="0"/>
              <a:t>14</a:t>
            </a:fld>
            <a:endParaRPr lang="en-US"/>
          </a:p>
        </p:txBody>
      </p:sp>
    </p:spTree>
    <p:extLst>
      <p:ext uri="{BB962C8B-B14F-4D97-AF65-F5344CB8AC3E}">
        <p14:creationId xmlns:p14="http://schemas.microsoft.com/office/powerpoint/2010/main" val="2955399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Probabilistic</a:t>
            </a:r>
            <a:r>
              <a:rPr lang="en-US" baseline="0" dirty="0" smtClean="0"/>
              <a:t> magnitude of completeness map, based on the raw data only.  </a:t>
            </a:r>
          </a:p>
          <a:p>
            <a:endParaRPr lang="en-US" baseline="0" dirty="0" smtClean="0"/>
          </a:p>
          <a:p>
            <a:r>
              <a:rPr lang="en-US" baseline="0" dirty="0" smtClean="0"/>
              <a:t>The color bar indicates the probabilistic magnitude of completeness and triangles indicate the location of the stations, which were active on the 1/1/2006.  </a:t>
            </a:r>
          </a:p>
          <a:p>
            <a:endParaRPr lang="en-US" baseline="0" dirty="0" smtClean="0"/>
          </a:p>
          <a:p>
            <a:r>
              <a:rPr lang="en-US" baseline="0" dirty="0" smtClean="0"/>
              <a:t>Problems:  </a:t>
            </a:r>
          </a:p>
          <a:p>
            <a:r>
              <a:rPr lang="en-US" baseline="0" dirty="0" smtClean="0"/>
              <a:t>Ventura basin, + offshore</a:t>
            </a:r>
          </a:p>
          <a:p>
            <a:endParaRPr lang="en-US" baseline="0" dirty="0" smtClean="0"/>
          </a:p>
          <a:p>
            <a:r>
              <a:rPr lang="en-US" baseline="0" dirty="0" smtClean="0"/>
              <a:t>Central Valley – south</a:t>
            </a:r>
          </a:p>
          <a:p>
            <a:endParaRPr lang="en-US" baseline="0" dirty="0" smtClean="0"/>
          </a:p>
          <a:p>
            <a:r>
              <a:rPr lang="en-US" baseline="0" dirty="0" smtClean="0"/>
              <a:t>Activity of WD and </a:t>
            </a:r>
            <a:r>
              <a:rPr lang="en-US" baseline="0" dirty="0" err="1" smtClean="0"/>
              <a:t>fracking</a:t>
            </a:r>
            <a:r>
              <a:rPr lang="en-US" baseline="0" dirty="0" smtClean="0"/>
              <a:t> is recent</a:t>
            </a:r>
          </a:p>
          <a:p>
            <a:endParaRPr lang="en-US" baseline="0" dirty="0" smtClean="0"/>
          </a:p>
          <a:p>
            <a:r>
              <a:rPr lang="en-US" baseline="0" dirty="0" smtClean="0"/>
              <a:t>Different types of hydraulic fracturing </a:t>
            </a:r>
          </a:p>
          <a:p>
            <a:r>
              <a:rPr lang="en-US" baseline="0" dirty="0" smtClean="0"/>
              <a:t>Type of </a:t>
            </a:r>
            <a:r>
              <a:rPr lang="en-US" baseline="0" dirty="0" err="1" smtClean="0"/>
              <a:t>fracking</a:t>
            </a:r>
            <a:r>
              <a:rPr lang="en-US" baseline="0" dirty="0" smtClean="0"/>
              <a:t> – depends on rock – </a:t>
            </a:r>
            <a:r>
              <a:rPr lang="en-US" baseline="0" dirty="0" err="1" smtClean="0"/>
              <a:t>fracking</a:t>
            </a:r>
            <a:r>
              <a:rPr lang="en-US" baseline="0" dirty="0" smtClean="0"/>
              <a:t> within reservoir – limestone zero – </a:t>
            </a:r>
            <a:r>
              <a:rPr lang="en-US" baseline="0" dirty="0" err="1" smtClean="0"/>
              <a:t>permembility</a:t>
            </a:r>
            <a:r>
              <a:rPr lang="en-US" baseline="0" dirty="0" smtClean="0"/>
              <a:t>.  Large fracture for fluid path ways.  </a:t>
            </a:r>
          </a:p>
          <a:p>
            <a:endParaRPr lang="en-US" baseline="0" dirty="0" smtClean="0"/>
          </a:p>
          <a:p>
            <a:r>
              <a:rPr lang="en-US" baseline="0" dirty="0" smtClean="0"/>
              <a:t>Why is the activity so low – only a </a:t>
            </a:r>
            <a:r>
              <a:rPr lang="en-US" baseline="0" dirty="0" err="1" smtClean="0"/>
              <a:t>handfull</a:t>
            </a:r>
            <a:r>
              <a:rPr lang="en-US" baseline="0" dirty="0" smtClean="0"/>
              <a:t> possibly induced sequences.  </a:t>
            </a:r>
          </a:p>
          <a:p>
            <a:endParaRPr lang="en-US" baseline="0" dirty="0" smtClean="0"/>
          </a:p>
          <a:p>
            <a:r>
              <a:rPr lang="en-US" baseline="0" dirty="0" smtClean="0"/>
              <a:t>Three </a:t>
            </a:r>
            <a:r>
              <a:rPr lang="en-US" baseline="0" dirty="0" err="1" smtClean="0"/>
              <a:t>dirreencrce</a:t>
            </a:r>
            <a:r>
              <a:rPr lang="en-US" baseline="0" dirty="0" smtClean="0"/>
              <a:t> – 1) how they do </a:t>
            </a:r>
            <a:r>
              <a:rPr lang="en-US" baseline="0" dirty="0" err="1" smtClean="0"/>
              <a:t>fracking</a:t>
            </a:r>
            <a:r>
              <a:rPr lang="en-US" baseline="0" dirty="0" smtClean="0"/>
              <a:t>;  2)  rock type ; tight shale </a:t>
            </a:r>
            <a:r>
              <a:rPr lang="en-US" baseline="0" dirty="0" err="1" smtClean="0"/>
              <a:t>limestoen</a:t>
            </a:r>
            <a:r>
              <a:rPr lang="en-US" baseline="0" dirty="0" smtClean="0"/>
              <a:t> or porous </a:t>
            </a:r>
            <a:r>
              <a:rPr lang="en-US" baseline="0" dirty="0" err="1" smtClean="0"/>
              <a:t>snad</a:t>
            </a:r>
            <a:r>
              <a:rPr lang="en-US" baseline="0" dirty="0" smtClean="0"/>
              <a:t> stone.  3) stress field probe – basin far from failure – </a:t>
            </a:r>
            <a:r>
              <a:rPr lang="en-US" baseline="0" dirty="0" err="1" smtClean="0"/>
              <a:t>intraplate</a:t>
            </a:r>
            <a:r>
              <a:rPr lang="en-US" baseline="0" dirty="0" smtClean="0"/>
              <a:t> everything close to failure.  </a:t>
            </a:r>
          </a:p>
          <a:p>
            <a:endParaRPr lang="en-US" baseline="0" dirty="0" smtClean="0"/>
          </a:p>
          <a:p>
            <a:r>
              <a:rPr lang="en-US" baseline="0" dirty="0" smtClean="0"/>
              <a:t>CA – only small  fractures --  increasing pre-existing permeability a little bit.  </a:t>
            </a:r>
          </a:p>
          <a:p>
            <a:r>
              <a:rPr lang="en-US" baseline="0" dirty="0" smtClean="0"/>
              <a:t>    --  Acid flooding   </a:t>
            </a:r>
          </a:p>
          <a:p>
            <a:r>
              <a:rPr lang="en-US" baseline="0" dirty="0" smtClean="0"/>
              <a:t>OK– create new network of fractures  substantial  </a:t>
            </a:r>
          </a:p>
          <a:p>
            <a:endParaRPr lang="en-US" dirty="0"/>
          </a:p>
        </p:txBody>
      </p:sp>
      <p:sp>
        <p:nvSpPr>
          <p:cNvPr id="4" name="Slide Number Placeholder 3"/>
          <p:cNvSpPr>
            <a:spLocks noGrp="1"/>
          </p:cNvSpPr>
          <p:nvPr>
            <p:ph type="sldNum" sz="quarter" idx="10"/>
          </p:nvPr>
        </p:nvSpPr>
        <p:spPr/>
        <p:txBody>
          <a:bodyPr/>
          <a:lstStyle/>
          <a:p>
            <a:fld id="{35293177-0CC4-BC48-AA2A-97B9912FC3E3}" type="slidenum">
              <a:rPr lang="en-US" smtClean="0"/>
              <a:t>15</a:t>
            </a:fld>
            <a:endParaRPr lang="en-US"/>
          </a:p>
        </p:txBody>
      </p:sp>
    </p:spTree>
    <p:extLst>
      <p:ext uri="{BB962C8B-B14F-4D97-AF65-F5344CB8AC3E}">
        <p14:creationId xmlns:p14="http://schemas.microsoft.com/office/powerpoint/2010/main" val="1820405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Completeness </a:t>
            </a:r>
          </a:p>
          <a:p>
            <a:endParaRPr lang="en-US" dirty="0" smtClean="0"/>
          </a:p>
          <a:p>
            <a:r>
              <a:rPr lang="en-US" dirty="0" smtClean="0"/>
              <a:t>Fitting G-R relationship --  not </a:t>
            </a:r>
            <a:r>
              <a:rPr lang="en-US" dirty="0" err="1" smtClean="0"/>
              <a:t>Sherlhammer</a:t>
            </a:r>
            <a:r>
              <a:rPr lang="en-US" baseline="0" dirty="0" smtClean="0"/>
              <a:t> approach</a:t>
            </a:r>
          </a:p>
          <a:p>
            <a:endParaRPr lang="en-US" baseline="0" dirty="0" smtClean="0"/>
          </a:p>
          <a:p>
            <a:r>
              <a:rPr lang="en-US" baseline="0" dirty="0" smtClean="0"/>
              <a:t>Minimize fit when inverting for </a:t>
            </a:r>
            <a:r>
              <a:rPr lang="en-US" baseline="0" dirty="0" err="1" smtClean="0"/>
              <a:t>Mc</a:t>
            </a:r>
            <a:r>
              <a:rPr lang="en-US" baseline="0" dirty="0" smtClean="0"/>
              <a:t> and b-value.  Use KS distance for fit quality.    </a:t>
            </a:r>
          </a:p>
          <a:p>
            <a:endParaRPr lang="en-US" baseline="0" dirty="0" smtClean="0"/>
          </a:p>
          <a:p>
            <a:r>
              <a:rPr lang="en-US" baseline="0" dirty="0" err="1" smtClean="0"/>
              <a:t>Mc</a:t>
            </a:r>
            <a:r>
              <a:rPr lang="en-US" baseline="0" dirty="0" smtClean="0"/>
              <a:t> low along SAF and </a:t>
            </a:r>
            <a:r>
              <a:rPr lang="en-US" baseline="0" dirty="0" err="1" smtClean="0"/>
              <a:t>Garlock</a:t>
            </a:r>
            <a:r>
              <a:rPr lang="en-US" baseline="0" dirty="0" smtClean="0"/>
              <a:t> faults</a:t>
            </a:r>
          </a:p>
          <a:p>
            <a:endParaRPr lang="en-US" baseline="0" dirty="0" smtClean="0"/>
          </a:p>
          <a:p>
            <a:r>
              <a:rPr lang="en-US" baseline="0" dirty="0" err="1" smtClean="0"/>
              <a:t>Mc</a:t>
            </a:r>
            <a:r>
              <a:rPr lang="en-US" baseline="0" dirty="0" smtClean="0"/>
              <a:t> high within basin  with </a:t>
            </a:r>
            <a:r>
              <a:rPr lang="en-US" baseline="0" dirty="0" err="1" smtClean="0"/>
              <a:t>Mc</a:t>
            </a:r>
            <a:r>
              <a:rPr lang="en-US" baseline="0" dirty="0" smtClean="0"/>
              <a:t> in the range  M2 to M2.5 </a:t>
            </a:r>
          </a:p>
          <a:p>
            <a:endParaRPr lang="en-US" baseline="0" dirty="0" smtClean="0"/>
          </a:p>
          <a:p>
            <a:r>
              <a:rPr lang="en-US" baseline="0" dirty="0" smtClean="0"/>
              <a:t>Numbers refer to oil fields  1) </a:t>
            </a:r>
            <a:r>
              <a:rPr lang="en-US" baseline="0" dirty="0" err="1" smtClean="0"/>
              <a:t>Belridge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5293177-0CC4-BC48-AA2A-97B9912FC3E3}" type="slidenum">
              <a:rPr lang="en-US" smtClean="0"/>
              <a:t>16</a:t>
            </a:fld>
            <a:endParaRPr lang="en-US"/>
          </a:p>
        </p:txBody>
      </p:sp>
    </p:spTree>
    <p:extLst>
      <p:ext uri="{BB962C8B-B14F-4D97-AF65-F5344CB8AC3E}">
        <p14:creationId xmlns:p14="http://schemas.microsoft.com/office/powerpoint/2010/main" val="774700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latin typeface="+mn-lt"/>
                <a:ea typeface="+mn-ea"/>
                <a:cs typeface="+mn-cs"/>
              </a:rPr>
              <a:t>David (Dave) Summers is a Curators' Professor Emeritus of Mining Engineering at Missouri University of Science and Technology (he retired in 2010).</a:t>
            </a:r>
          </a:p>
          <a:p>
            <a:endParaRPr lang="en-US" sz="1200" i="1" kern="1200" dirty="0" smtClean="0">
              <a:solidFill>
                <a:schemeClr val="tx1"/>
              </a:solidFill>
              <a:latin typeface="+mn-lt"/>
              <a:ea typeface="+mn-ea"/>
              <a:cs typeface="+mn-cs"/>
            </a:endParaRPr>
          </a:p>
          <a:p>
            <a:r>
              <a:rPr lang="en-US" dirty="0" smtClean="0"/>
              <a:t>http://</a:t>
            </a:r>
            <a:r>
              <a:rPr lang="en-US" dirty="0" err="1" smtClean="0"/>
              <a:t>oilprice.com</a:t>
            </a:r>
            <a:r>
              <a:rPr lang="en-US" dirty="0" smtClean="0"/>
              <a:t>/Energy/Crude-Oil/The-Oil-Beneath-</a:t>
            </a:r>
            <a:r>
              <a:rPr lang="en-US" dirty="0" err="1" smtClean="0"/>
              <a:t>California.html</a:t>
            </a:r>
            <a:endParaRPr lang="en-US" dirty="0"/>
          </a:p>
        </p:txBody>
      </p:sp>
      <p:sp>
        <p:nvSpPr>
          <p:cNvPr id="4" name="Slide Number Placeholder 3"/>
          <p:cNvSpPr>
            <a:spLocks noGrp="1"/>
          </p:cNvSpPr>
          <p:nvPr>
            <p:ph type="sldNum" sz="quarter" idx="10"/>
          </p:nvPr>
        </p:nvSpPr>
        <p:spPr/>
        <p:txBody>
          <a:bodyPr/>
          <a:lstStyle/>
          <a:p>
            <a:fld id="{B3A6C7E9-28F4-FB42-B390-1672DEB795F0}" type="slidenum">
              <a:rPr lang="en-US" smtClean="0"/>
              <a:t>3</a:t>
            </a:fld>
            <a:endParaRPr lang="en-US"/>
          </a:p>
        </p:txBody>
      </p:sp>
    </p:spTree>
    <p:extLst>
      <p:ext uri="{BB962C8B-B14F-4D97-AF65-F5344CB8AC3E}">
        <p14:creationId xmlns:p14="http://schemas.microsoft.com/office/powerpoint/2010/main" val="2475113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www.spencerfane.com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environmental_law_solutions</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blog.aspx?entry</a:t>
            </a:r>
            <a:r>
              <a:rPr lang="en-US" sz="1200" kern="1200" smtClean="0">
                <a:solidFill>
                  <a:schemeClr val="tx1"/>
                </a:solidFill>
                <a:effectLst/>
                <a:latin typeface="+mn-lt"/>
                <a:ea typeface="+mn-ea"/>
                <a:cs typeface="+mn-cs"/>
              </a:rPr>
              <a:t>=582</a:t>
            </a:r>
          </a:p>
          <a:p>
            <a:endParaRPr lang="en-US"/>
          </a:p>
        </p:txBody>
      </p:sp>
      <p:sp>
        <p:nvSpPr>
          <p:cNvPr id="4" name="Slide Number Placeholder 3"/>
          <p:cNvSpPr>
            <a:spLocks noGrp="1"/>
          </p:cNvSpPr>
          <p:nvPr>
            <p:ph type="sldNum" sz="quarter" idx="10"/>
          </p:nvPr>
        </p:nvSpPr>
        <p:spPr/>
        <p:txBody>
          <a:bodyPr/>
          <a:lstStyle/>
          <a:p>
            <a:fld id="{35293177-0CC4-BC48-AA2A-97B9912FC3E3}" type="slidenum">
              <a:rPr lang="en-US" smtClean="0"/>
              <a:t>4</a:t>
            </a:fld>
            <a:endParaRPr lang="en-US"/>
          </a:p>
        </p:txBody>
      </p:sp>
    </p:spTree>
    <p:extLst>
      <p:ext uri="{BB962C8B-B14F-4D97-AF65-F5344CB8AC3E}">
        <p14:creationId xmlns:p14="http://schemas.microsoft.com/office/powerpoint/2010/main" val="1055506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quakes are spread all over the region and no one fault system is more active than others</a:t>
            </a:r>
            <a:endParaRPr lang="en-US" dirty="0"/>
          </a:p>
        </p:txBody>
      </p:sp>
      <p:sp>
        <p:nvSpPr>
          <p:cNvPr id="4" name="Slide Number Placeholder 3"/>
          <p:cNvSpPr>
            <a:spLocks noGrp="1"/>
          </p:cNvSpPr>
          <p:nvPr>
            <p:ph type="sldNum" sz="quarter" idx="10"/>
          </p:nvPr>
        </p:nvSpPr>
        <p:spPr/>
        <p:txBody>
          <a:bodyPr/>
          <a:lstStyle/>
          <a:p>
            <a:fld id="{47575321-C757-B945-8F15-04A7AC16B86E}" type="slidenum">
              <a:rPr lang="en-US" smtClean="0"/>
              <a:t>6</a:t>
            </a:fld>
            <a:endParaRPr lang="en-US"/>
          </a:p>
        </p:txBody>
      </p:sp>
    </p:spTree>
    <p:extLst>
      <p:ext uri="{BB962C8B-B14F-4D97-AF65-F5344CB8AC3E}">
        <p14:creationId xmlns:p14="http://schemas.microsoft.com/office/powerpoint/2010/main" val="4112116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Probabilistic</a:t>
            </a:r>
            <a:r>
              <a:rPr lang="en-US" baseline="0" dirty="0" smtClean="0"/>
              <a:t> magnitude of completeness map, based on the raw data only.  </a:t>
            </a:r>
          </a:p>
          <a:p>
            <a:endParaRPr lang="en-US" baseline="0" dirty="0" smtClean="0"/>
          </a:p>
          <a:p>
            <a:r>
              <a:rPr lang="en-US" baseline="0" dirty="0" smtClean="0"/>
              <a:t>The color bar indicates the probabilistic magnitude of completeness and triangles indicate the location of the stations, which were active on the 1/1/2006.  </a:t>
            </a:r>
          </a:p>
          <a:p>
            <a:endParaRPr lang="en-US" baseline="0" dirty="0" smtClean="0"/>
          </a:p>
          <a:p>
            <a:r>
              <a:rPr lang="en-US" baseline="0" dirty="0" smtClean="0"/>
              <a:t>Problems:  </a:t>
            </a:r>
          </a:p>
          <a:p>
            <a:r>
              <a:rPr lang="en-US" baseline="0" dirty="0" smtClean="0"/>
              <a:t>Ventura basin, + offshore</a:t>
            </a:r>
          </a:p>
          <a:p>
            <a:endParaRPr lang="en-US" baseline="0" dirty="0" smtClean="0"/>
          </a:p>
          <a:p>
            <a:r>
              <a:rPr lang="en-US" baseline="0" dirty="0" smtClean="0"/>
              <a:t>Central Valley – south</a:t>
            </a:r>
          </a:p>
          <a:p>
            <a:endParaRPr lang="en-US" baseline="0" dirty="0" smtClean="0"/>
          </a:p>
          <a:p>
            <a:r>
              <a:rPr lang="en-US" baseline="0" dirty="0" smtClean="0"/>
              <a:t>Activity of WD and </a:t>
            </a:r>
            <a:r>
              <a:rPr lang="en-US" baseline="0" dirty="0" err="1" smtClean="0"/>
              <a:t>fracking</a:t>
            </a:r>
            <a:r>
              <a:rPr lang="en-US" baseline="0" dirty="0" smtClean="0"/>
              <a:t> is recent</a:t>
            </a:r>
          </a:p>
          <a:p>
            <a:endParaRPr lang="en-US" baseline="0" dirty="0" smtClean="0"/>
          </a:p>
          <a:p>
            <a:r>
              <a:rPr lang="en-US" baseline="0" dirty="0" smtClean="0"/>
              <a:t>Different types of hydraulic fracturing </a:t>
            </a:r>
          </a:p>
          <a:p>
            <a:r>
              <a:rPr lang="en-US" baseline="0" dirty="0" smtClean="0"/>
              <a:t>Type of </a:t>
            </a:r>
            <a:r>
              <a:rPr lang="en-US" baseline="0" dirty="0" err="1" smtClean="0"/>
              <a:t>fracking</a:t>
            </a:r>
            <a:r>
              <a:rPr lang="en-US" baseline="0" dirty="0" smtClean="0"/>
              <a:t> – depends on rock – </a:t>
            </a:r>
            <a:r>
              <a:rPr lang="en-US" baseline="0" dirty="0" err="1" smtClean="0"/>
              <a:t>fracking</a:t>
            </a:r>
            <a:r>
              <a:rPr lang="en-US" baseline="0" dirty="0" smtClean="0"/>
              <a:t> within reservoir – limestone zero – </a:t>
            </a:r>
            <a:r>
              <a:rPr lang="en-US" baseline="0" dirty="0" err="1" smtClean="0"/>
              <a:t>permembility</a:t>
            </a:r>
            <a:r>
              <a:rPr lang="en-US" baseline="0" dirty="0" smtClean="0"/>
              <a:t>.  Large fracture for fluid path ways.  </a:t>
            </a:r>
          </a:p>
          <a:p>
            <a:endParaRPr lang="en-US" baseline="0" dirty="0" smtClean="0"/>
          </a:p>
          <a:p>
            <a:r>
              <a:rPr lang="en-US" baseline="0" dirty="0" smtClean="0"/>
              <a:t>Why is the activity so low – only a </a:t>
            </a:r>
            <a:r>
              <a:rPr lang="en-US" baseline="0" dirty="0" err="1" smtClean="0"/>
              <a:t>handfull</a:t>
            </a:r>
            <a:r>
              <a:rPr lang="en-US" baseline="0" dirty="0" smtClean="0"/>
              <a:t> possibly induced sequences.  </a:t>
            </a:r>
          </a:p>
          <a:p>
            <a:endParaRPr lang="en-US" baseline="0" dirty="0" smtClean="0"/>
          </a:p>
          <a:p>
            <a:r>
              <a:rPr lang="en-US" baseline="0" dirty="0" smtClean="0"/>
              <a:t>Three </a:t>
            </a:r>
            <a:r>
              <a:rPr lang="en-US" baseline="0" dirty="0" err="1" smtClean="0"/>
              <a:t>dirreencrce</a:t>
            </a:r>
            <a:r>
              <a:rPr lang="en-US" baseline="0" dirty="0" smtClean="0"/>
              <a:t> – 1) how they do </a:t>
            </a:r>
            <a:r>
              <a:rPr lang="en-US" baseline="0" dirty="0" err="1" smtClean="0"/>
              <a:t>fracking</a:t>
            </a:r>
            <a:r>
              <a:rPr lang="en-US" baseline="0" dirty="0" smtClean="0"/>
              <a:t>;  2)  rock type ; tight shale </a:t>
            </a:r>
            <a:r>
              <a:rPr lang="en-US" baseline="0" dirty="0" err="1" smtClean="0"/>
              <a:t>limestoen</a:t>
            </a:r>
            <a:r>
              <a:rPr lang="en-US" baseline="0" dirty="0" smtClean="0"/>
              <a:t> or porous </a:t>
            </a:r>
            <a:r>
              <a:rPr lang="en-US" baseline="0" dirty="0" err="1" smtClean="0"/>
              <a:t>snad</a:t>
            </a:r>
            <a:r>
              <a:rPr lang="en-US" baseline="0" dirty="0" smtClean="0"/>
              <a:t> stone.  3) stress field probe – basin far from failure – </a:t>
            </a:r>
            <a:r>
              <a:rPr lang="en-US" baseline="0" dirty="0" err="1" smtClean="0"/>
              <a:t>intraplate</a:t>
            </a:r>
            <a:r>
              <a:rPr lang="en-US" baseline="0" dirty="0" smtClean="0"/>
              <a:t> everything close to failure.  </a:t>
            </a:r>
          </a:p>
          <a:p>
            <a:endParaRPr lang="en-US" baseline="0" dirty="0" smtClean="0"/>
          </a:p>
          <a:p>
            <a:r>
              <a:rPr lang="en-US" baseline="0" dirty="0" smtClean="0"/>
              <a:t>CA – only small  fractures --  increasing pre-existing permeability a little bit.  </a:t>
            </a:r>
          </a:p>
          <a:p>
            <a:r>
              <a:rPr lang="en-US" baseline="0" dirty="0" smtClean="0"/>
              <a:t>    --  Acid flooding   </a:t>
            </a:r>
          </a:p>
          <a:p>
            <a:r>
              <a:rPr lang="en-US" baseline="0" dirty="0" smtClean="0"/>
              <a:t>OK– create new network of fractures  substantial  </a:t>
            </a:r>
          </a:p>
          <a:p>
            <a:endParaRPr lang="en-US" dirty="0"/>
          </a:p>
        </p:txBody>
      </p:sp>
      <p:sp>
        <p:nvSpPr>
          <p:cNvPr id="4" name="Slide Number Placeholder 3"/>
          <p:cNvSpPr>
            <a:spLocks noGrp="1"/>
          </p:cNvSpPr>
          <p:nvPr>
            <p:ph type="sldNum" sz="quarter" idx="10"/>
          </p:nvPr>
        </p:nvSpPr>
        <p:spPr/>
        <p:txBody>
          <a:bodyPr/>
          <a:lstStyle/>
          <a:p>
            <a:fld id="{35293177-0CC4-BC48-AA2A-97B9912FC3E3}" type="slidenum">
              <a:rPr lang="en-US" smtClean="0"/>
              <a:t>7</a:t>
            </a:fld>
            <a:endParaRPr lang="en-US"/>
          </a:p>
        </p:txBody>
      </p:sp>
    </p:spTree>
    <p:extLst>
      <p:ext uri="{BB962C8B-B14F-4D97-AF65-F5344CB8AC3E}">
        <p14:creationId xmlns:p14="http://schemas.microsoft.com/office/powerpoint/2010/main" val="1820405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71 oil fields in the </a:t>
            </a:r>
            <a:r>
              <a:rPr lang="en-US" smtClean="0"/>
              <a:t>Los Angeles </a:t>
            </a:r>
            <a:r>
              <a:rPr lang="en-US" dirty="0" smtClean="0"/>
              <a:t>basin</a:t>
            </a:r>
          </a:p>
          <a:p>
            <a:r>
              <a:rPr lang="en-US" dirty="0" smtClean="0"/>
              <a:t>Oil fields cover about 18% of the greater LA Basin square area</a:t>
            </a:r>
          </a:p>
          <a:p>
            <a:r>
              <a:rPr lang="en-US" dirty="0" smtClean="0"/>
              <a:t>About 18% of the seismicity occurs within the oil fields.</a:t>
            </a:r>
          </a:p>
          <a:p>
            <a:endParaRPr lang="en-US" dirty="0" smtClean="0"/>
          </a:p>
          <a:p>
            <a:endParaRPr lang="en-US" dirty="0" smtClean="0"/>
          </a:p>
          <a:p>
            <a:r>
              <a:rPr lang="fi-FI" dirty="0" smtClean="0"/>
              <a:t>[wood2:sun_04/LA_oil_2014/All_lab] </a:t>
            </a:r>
            <a:r>
              <a:rPr lang="fi-FI" dirty="0" err="1" smtClean="0"/>
              <a:t>hauksson</a:t>
            </a:r>
            <a:r>
              <a:rPr lang="fi-FI" dirty="0" smtClean="0"/>
              <a:t>% wc *j1</a:t>
            </a:r>
          </a:p>
          <a:p>
            <a:r>
              <a:rPr lang="fi-FI" dirty="0" smtClean="0"/>
              <a:t>    1239   24780  142485 la-oil-field_cat.j1</a:t>
            </a:r>
          </a:p>
          <a:p>
            <a:r>
              <a:rPr lang="fi-FI" dirty="0" smtClean="0"/>
              <a:t>    5856  117120  913536 lab-no-oil.j1</a:t>
            </a:r>
          </a:p>
          <a:p>
            <a:r>
              <a:rPr lang="fi-FI" dirty="0" smtClean="0"/>
              <a:t>    7095  141900  815925 labasin.box.j1</a:t>
            </a:r>
          </a:p>
          <a:p>
            <a:r>
              <a:rPr lang="fi-FI" dirty="0" smtClean="0"/>
              <a:t>   14190  283800 1871946 </a:t>
            </a:r>
            <a:r>
              <a:rPr lang="fi-FI" dirty="0" err="1" smtClean="0"/>
              <a:t>total</a:t>
            </a:r>
            <a:endParaRPr lang="fi-FI"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5293177-0CC4-BC48-AA2A-97B9912FC3E3}" type="slidenum">
              <a:rPr lang="en-US" smtClean="0"/>
              <a:t>8</a:t>
            </a:fld>
            <a:endParaRPr lang="en-US"/>
          </a:p>
        </p:txBody>
      </p:sp>
    </p:spTree>
    <p:extLst>
      <p:ext uri="{BB962C8B-B14F-4D97-AF65-F5344CB8AC3E}">
        <p14:creationId xmlns:p14="http://schemas.microsoft.com/office/powerpoint/2010/main" val="2390091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5293177-0CC4-BC48-AA2A-97B9912FC3E3}" type="slidenum">
              <a:rPr lang="en-US" smtClean="0"/>
              <a:t>9</a:t>
            </a:fld>
            <a:endParaRPr lang="en-US"/>
          </a:p>
        </p:txBody>
      </p:sp>
    </p:spTree>
    <p:extLst>
      <p:ext uri="{BB962C8B-B14F-4D97-AF65-F5344CB8AC3E}">
        <p14:creationId xmlns:p14="http://schemas.microsoft.com/office/powerpoint/2010/main" val="540547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Hydrologic</a:t>
            </a:r>
            <a:r>
              <a:rPr lang="en-US" baseline="0" dirty="0" smtClean="0"/>
              <a:t> fracturing activity    -- most in </a:t>
            </a:r>
            <a:r>
              <a:rPr lang="en-US" baseline="0" dirty="0" err="1" smtClean="0"/>
              <a:t>Belridge</a:t>
            </a:r>
            <a:r>
              <a:rPr lang="en-US" baseline="0" dirty="0" smtClean="0"/>
              <a:t> – almost nothing in </a:t>
            </a:r>
            <a:r>
              <a:rPr lang="en-US" baseline="0" dirty="0" err="1" smtClean="0"/>
              <a:t>Tejon</a:t>
            </a:r>
            <a:endParaRPr lang="en-US" baseline="0" dirty="0" smtClean="0"/>
          </a:p>
          <a:p>
            <a:r>
              <a:rPr lang="en-US" baseline="0" dirty="0" smtClean="0"/>
              <a:t>Started in --  only data since Jan 2014 this year.     </a:t>
            </a:r>
          </a:p>
          <a:p>
            <a:endParaRPr lang="en-US" baseline="0" dirty="0" smtClean="0"/>
          </a:p>
          <a:p>
            <a:r>
              <a:rPr lang="en-US" baseline="0" dirty="0" smtClean="0"/>
              <a:t>Excel sheet – list wells hydraulic fracturing  ---  </a:t>
            </a:r>
          </a:p>
          <a:p>
            <a:endParaRPr lang="en-US" baseline="0" dirty="0" smtClean="0"/>
          </a:p>
          <a:p>
            <a:r>
              <a:rPr lang="en-US" baseline="0" dirty="0" err="1" smtClean="0"/>
              <a:t>DOGr</a:t>
            </a:r>
            <a:endParaRPr lang="en-US" dirty="0"/>
          </a:p>
        </p:txBody>
      </p:sp>
      <p:sp>
        <p:nvSpPr>
          <p:cNvPr id="4" name="Slide Number Placeholder 3"/>
          <p:cNvSpPr>
            <a:spLocks noGrp="1"/>
          </p:cNvSpPr>
          <p:nvPr>
            <p:ph type="sldNum" sz="quarter" idx="10"/>
          </p:nvPr>
        </p:nvSpPr>
        <p:spPr/>
        <p:txBody>
          <a:bodyPr/>
          <a:lstStyle/>
          <a:p>
            <a:fld id="{35293177-0CC4-BC48-AA2A-97B9912FC3E3}" type="slidenum">
              <a:rPr lang="en-US" smtClean="0"/>
              <a:t>11</a:t>
            </a:fld>
            <a:endParaRPr lang="en-US"/>
          </a:p>
        </p:txBody>
      </p:sp>
    </p:spTree>
    <p:extLst>
      <p:ext uri="{BB962C8B-B14F-4D97-AF65-F5344CB8AC3E}">
        <p14:creationId xmlns:p14="http://schemas.microsoft.com/office/powerpoint/2010/main" val="60910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Waste water disposal wells – going on for longer time frame – since when 1977 when DOGR records start??  Low</a:t>
            </a:r>
            <a:r>
              <a:rPr lang="en-US" baseline="0" dirty="0" smtClean="0"/>
              <a:t> injection rate in 1970s and early 1980s.  </a:t>
            </a:r>
          </a:p>
          <a:p>
            <a:endParaRPr lang="en-US" baseline="0" dirty="0" smtClean="0"/>
          </a:p>
          <a:p>
            <a:r>
              <a:rPr lang="en-US" baseline="0" dirty="0" smtClean="0"/>
              <a:t>Recent issue of low quality reservoirs that have a lot of water with oil  -- some by-product of secondary stimulation – flooding, hydraulic fracturing steam flooding.  </a:t>
            </a:r>
            <a:endParaRPr lang="en-US" dirty="0"/>
          </a:p>
        </p:txBody>
      </p:sp>
      <p:sp>
        <p:nvSpPr>
          <p:cNvPr id="4" name="Slide Number Placeholder 3"/>
          <p:cNvSpPr>
            <a:spLocks noGrp="1"/>
          </p:cNvSpPr>
          <p:nvPr>
            <p:ph type="sldNum" sz="quarter" idx="10"/>
          </p:nvPr>
        </p:nvSpPr>
        <p:spPr/>
        <p:txBody>
          <a:bodyPr/>
          <a:lstStyle/>
          <a:p>
            <a:fld id="{35293177-0CC4-BC48-AA2A-97B9912FC3E3}" type="slidenum">
              <a:rPr lang="en-US" smtClean="0"/>
              <a:t>12</a:t>
            </a:fld>
            <a:endParaRPr lang="en-US"/>
          </a:p>
        </p:txBody>
      </p:sp>
    </p:spTree>
    <p:extLst>
      <p:ext uri="{BB962C8B-B14F-4D97-AF65-F5344CB8AC3E}">
        <p14:creationId xmlns:p14="http://schemas.microsoft.com/office/powerpoint/2010/main" val="1026684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fld id="{7D290233-0DD1-4A80-BB1E-9ADC3556DBB6}" type="datetimeFigureOut">
              <a:rPr lang="en-US" smtClean="0"/>
              <a:t>10/10/14</a:t>
            </a:fld>
            <a:endParaRPr lang="en-US"/>
          </a:p>
        </p:txBody>
      </p:sp>
      <p:sp>
        <p:nvSpPr>
          <p:cNvPr id="5" name="Footer Placeholder 4"/>
          <p:cNvSpPr>
            <a:spLocks noGrp="1"/>
          </p:cNvSpPr>
          <p:nvPr>
            <p:ph type="ftr" sz="quarter" idx="11"/>
          </p:nvPr>
        </p:nvSpPr>
        <p:spPr>
          <a:xfrm>
            <a:off x="5638800" y="6122894"/>
            <a:ext cx="2895600" cy="257810"/>
          </a:xfrm>
        </p:spPr>
        <p:txBody>
          <a:bodyPr/>
          <a:lstStyle/>
          <a:p>
            <a:endParaRPr lang="en-US"/>
          </a:p>
        </p:txBody>
      </p:sp>
      <p:sp>
        <p:nvSpPr>
          <p:cNvPr id="6" name="Slide Number Placeholder 5"/>
          <p:cNvSpPr>
            <a:spLocks noGrp="1"/>
          </p:cNvSpPr>
          <p:nvPr>
            <p:ph type="sldNum" sz="quarter" idx="12"/>
          </p:nvPr>
        </p:nvSpPr>
        <p:spPr>
          <a:xfrm>
            <a:off x="4191000" y="6122894"/>
            <a:ext cx="762000" cy="271463"/>
          </a:xfrm>
        </p:spPr>
        <p:txBody>
          <a:bodyPr/>
          <a:lstStyle/>
          <a:p>
            <a:fld id="{CFE4BAC9-6D41-4691-9299-18EF07EF017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10/10/14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10/10/14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smtClean="0"/>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10/10/14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10/10/14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10/10/14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10/10/14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7D290233-0DD1-4A80-BB1E-9ADC3556DBB6}" type="datetimeFigureOut">
              <a:rPr lang="en-US" smtClean="0"/>
              <a:t>10/10/14</a:t>
            </a:fld>
            <a:endParaRPr lang="en-US"/>
          </a:p>
        </p:txBody>
      </p:sp>
      <p:sp>
        <p:nvSpPr>
          <p:cNvPr id="5" name="Footer Placeholder 4"/>
          <p:cNvSpPr>
            <a:spLocks noGrp="1"/>
          </p:cNvSpPr>
          <p:nvPr>
            <p:ph type="ftr" sz="quarter" idx="11"/>
          </p:nvPr>
        </p:nvSpPr>
        <p:spPr>
          <a:xfrm>
            <a:off x="5638800" y="6124401"/>
            <a:ext cx="2895600" cy="257810"/>
          </a:xfrm>
        </p:spPr>
        <p:txBody>
          <a:bodyPr/>
          <a:lstStyle/>
          <a:p>
            <a:endParaRPr lang="en-US"/>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290233-0DD1-4A80-BB1E-9ADC3556DBB6}" type="datetimeFigureOut">
              <a:rPr lang="en-US" smtClean="0"/>
              <a:t>10/10/14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D290233-0DD1-4A80-BB1E-9ADC3556DBB6}" type="datetimeFigureOut">
              <a:rPr lang="en-US" smtClean="0"/>
              <a:t>10/10/14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D290233-0DD1-4A80-BB1E-9ADC3556DBB6}" type="datetimeFigureOut">
              <a:rPr lang="en-US" smtClean="0"/>
              <a:t>10/10/14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D290233-0DD1-4A80-BB1E-9ADC3556DBB6}" type="datetimeFigureOut">
              <a:rPr lang="en-US" smtClean="0"/>
              <a:t>10/10/14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7D290233-0DD1-4A80-BB1E-9ADC3556DBB6}" type="datetimeFigureOut">
              <a:rPr lang="en-US" smtClean="0"/>
              <a:t>10/10/14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10/10/14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US" smtClean="0"/>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7D290233-0DD1-4A80-BB1E-9ADC3556DBB6}" type="datetimeFigureOut">
              <a:rPr lang="en-US" smtClean="0"/>
              <a:t>10/10/14</a:t>
            </a:fld>
            <a:endParaRPr lang="en-US"/>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CFE4BAC9-6D41-4691-9299-18EF07EF017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CISN Ability to Detect Induced Earthquakes</a:t>
            </a:r>
            <a:endParaRPr lang="en-US" dirty="0"/>
          </a:p>
        </p:txBody>
      </p:sp>
      <p:sp>
        <p:nvSpPr>
          <p:cNvPr id="3" name="Subtitle 2"/>
          <p:cNvSpPr>
            <a:spLocks noGrp="1"/>
          </p:cNvSpPr>
          <p:nvPr>
            <p:ph type="subTitle" idx="1"/>
          </p:nvPr>
        </p:nvSpPr>
        <p:spPr>
          <a:xfrm>
            <a:off x="914400" y="3804022"/>
            <a:ext cx="7342188" cy="551346"/>
          </a:xfrm>
        </p:spPr>
        <p:txBody>
          <a:bodyPr>
            <a:normAutofit/>
          </a:bodyPr>
          <a:lstStyle/>
          <a:p>
            <a:r>
              <a:rPr lang="en-US" sz="2400" dirty="0" smtClean="0"/>
              <a:t>Egill Hauksson &amp; Thomas Goebel, Caltech</a:t>
            </a:r>
          </a:p>
        </p:txBody>
      </p:sp>
      <p:sp>
        <p:nvSpPr>
          <p:cNvPr id="4" name="TextBox 3"/>
          <p:cNvSpPr txBox="1"/>
          <p:nvPr/>
        </p:nvSpPr>
        <p:spPr>
          <a:xfrm>
            <a:off x="6358820" y="5423616"/>
            <a:ext cx="1794519" cy="369332"/>
          </a:xfrm>
          <a:prstGeom prst="rect">
            <a:avLst/>
          </a:prstGeom>
          <a:noFill/>
        </p:spPr>
        <p:txBody>
          <a:bodyPr wrap="none" rtlCol="0">
            <a:spAutoFit/>
          </a:bodyPr>
          <a:lstStyle/>
          <a:p>
            <a:r>
              <a:rPr lang="en-US" dirty="0" smtClean="0"/>
              <a:t>10 October 2014</a:t>
            </a:r>
            <a:endParaRPr lang="en-US" dirty="0"/>
          </a:p>
        </p:txBody>
      </p:sp>
    </p:spTree>
    <p:extLst>
      <p:ext uri="{BB962C8B-B14F-4D97-AF65-F5344CB8AC3E}">
        <p14:creationId xmlns:p14="http://schemas.microsoft.com/office/powerpoint/2010/main" val="15811529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210"/>
            <a:ext cx="8229600" cy="887644"/>
          </a:xfrm>
        </p:spPr>
        <p:txBody>
          <a:bodyPr/>
          <a:lstStyle/>
          <a:p>
            <a:r>
              <a:rPr lang="en-US" dirty="0" smtClean="0"/>
              <a:t>Inglewood Oil Field</a:t>
            </a:r>
            <a:endParaRPr lang="en-US" dirty="0"/>
          </a:p>
        </p:txBody>
      </p:sp>
      <p:pic>
        <p:nvPicPr>
          <p:cNvPr id="5" name="Picture 4" descr="ing_date_mag_inje_pro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11" y="1474376"/>
            <a:ext cx="5195467" cy="4663440"/>
          </a:xfrm>
          <a:prstGeom prst="rect">
            <a:avLst/>
          </a:prstGeom>
        </p:spPr>
      </p:pic>
      <p:pic>
        <p:nvPicPr>
          <p:cNvPr id="6" name="Picture 5" descr="ingle_map_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36" y="2185526"/>
            <a:ext cx="3149736" cy="3127248"/>
          </a:xfrm>
          <a:prstGeom prst="rect">
            <a:avLst/>
          </a:prstGeom>
        </p:spPr>
      </p:pic>
    </p:spTree>
    <p:extLst>
      <p:ext uri="{BB962C8B-B14F-4D97-AF65-F5344CB8AC3E}">
        <p14:creationId xmlns:p14="http://schemas.microsoft.com/office/powerpoint/2010/main" val="17392544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8850" y="244158"/>
            <a:ext cx="2962275" cy="1339850"/>
          </a:xfrm>
        </p:spPr>
        <p:txBody>
          <a:bodyPr/>
          <a:lstStyle/>
          <a:p>
            <a:r>
              <a:rPr lang="en-US" dirty="0" err="1" smtClean="0"/>
              <a:t>Frack</a:t>
            </a:r>
            <a:r>
              <a:rPr lang="en-US" dirty="0" smtClean="0"/>
              <a:t> jobs</a:t>
            </a:r>
            <a:endParaRPr lang="en-US" dirty="0"/>
          </a:p>
        </p:txBody>
      </p:sp>
      <p:pic>
        <p:nvPicPr>
          <p:cNvPr id="5" name="Picture 4" descr="figS1b_ANSS_seisDens_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5900" y="2511108"/>
            <a:ext cx="4876800" cy="3657600"/>
          </a:xfrm>
          <a:prstGeom prst="rect">
            <a:avLst/>
          </a:prstGeom>
        </p:spPr>
      </p:pic>
      <p:pic>
        <p:nvPicPr>
          <p:cNvPr id="4" name="Picture 3" descr="seism_fracJob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316866"/>
            <a:ext cx="5430750" cy="4114800"/>
          </a:xfrm>
          <a:prstGeom prst="rect">
            <a:avLst/>
          </a:prstGeom>
        </p:spPr>
      </p:pic>
    </p:spTree>
    <p:extLst>
      <p:ext uri="{BB962C8B-B14F-4D97-AF65-F5344CB8AC3E}">
        <p14:creationId xmlns:p14="http://schemas.microsoft.com/office/powerpoint/2010/main" val="30032915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244158"/>
            <a:ext cx="7345362" cy="873442"/>
          </a:xfrm>
        </p:spPr>
        <p:txBody>
          <a:bodyPr/>
          <a:lstStyle/>
          <a:p>
            <a:r>
              <a:rPr lang="en-US" dirty="0" smtClean="0"/>
              <a:t>Waste Disposal Wells</a:t>
            </a:r>
            <a:endParaRPr lang="en-US" dirty="0"/>
          </a:p>
        </p:txBody>
      </p:sp>
      <p:pic>
        <p:nvPicPr>
          <p:cNvPr id="5" name="Picture 4" descr="figS1b_ANSS_seisDens_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5900" y="1444308"/>
            <a:ext cx="4876800" cy="3657600"/>
          </a:xfrm>
          <a:prstGeom prst="rect">
            <a:avLst/>
          </a:prstGeom>
        </p:spPr>
      </p:pic>
      <p:pic>
        <p:nvPicPr>
          <p:cNvPr id="4" name="Picture 3" descr="seism_noWD_wells.png"/>
          <p:cNvPicPr>
            <a:picLocks noChangeAspect="1"/>
          </p:cNvPicPr>
          <p:nvPr/>
        </p:nvPicPr>
        <p:blipFill rotWithShape="1">
          <a:blip r:embed="rId4">
            <a:extLst>
              <a:ext uri="{28A0092B-C50C-407E-A947-70E740481C1C}">
                <a14:useLocalDpi xmlns:a14="http://schemas.microsoft.com/office/drawing/2010/main" val="0"/>
              </a:ext>
            </a:extLst>
          </a:blip>
          <a:srcRect t="2469" r="4139"/>
          <a:stretch/>
        </p:blipFill>
        <p:spPr>
          <a:xfrm>
            <a:off x="-342899" y="2247900"/>
            <a:ext cx="5194300" cy="4013200"/>
          </a:xfrm>
          <a:prstGeom prst="rect">
            <a:avLst/>
          </a:prstGeom>
        </p:spPr>
      </p:pic>
    </p:spTree>
    <p:extLst>
      <p:ext uri="{BB962C8B-B14F-4D97-AF65-F5344CB8AC3E}">
        <p14:creationId xmlns:p14="http://schemas.microsoft.com/office/powerpoint/2010/main" val="13408254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Southern San Joaquin Valley</a:t>
            </a:r>
            <a:endParaRPr lang="en-US" dirty="0"/>
          </a:p>
        </p:txBody>
      </p:sp>
      <p:pic>
        <p:nvPicPr>
          <p:cNvPr id="4" name="Picture 3" descr="Screen Shot 2014-10-09 at 3.28.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1816100"/>
            <a:ext cx="8412480" cy="3657600"/>
          </a:xfrm>
          <a:prstGeom prst="rect">
            <a:avLst/>
          </a:prstGeom>
        </p:spPr>
      </p:pic>
    </p:spTree>
    <p:extLst>
      <p:ext uri="{BB962C8B-B14F-4D97-AF65-F5344CB8AC3E}">
        <p14:creationId xmlns:p14="http://schemas.microsoft.com/office/powerpoint/2010/main" val="36098756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Valley</a:t>
            </a:r>
            <a:endParaRPr lang="en-US" dirty="0"/>
          </a:p>
        </p:txBody>
      </p:sp>
      <p:pic>
        <p:nvPicPr>
          <p:cNvPr id="3" name="Picture 2" descr="injectRat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13" y="590320"/>
            <a:ext cx="7599179" cy="5943600"/>
          </a:xfrm>
          <a:prstGeom prst="rect">
            <a:avLst/>
          </a:prstGeom>
        </p:spPr>
      </p:pic>
    </p:spTree>
    <p:extLst>
      <p:ext uri="{BB962C8B-B14F-4D97-AF65-F5344CB8AC3E}">
        <p14:creationId xmlns:p14="http://schemas.microsoft.com/office/powerpoint/2010/main" val="17008340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244158"/>
            <a:ext cx="7345362" cy="1051372"/>
          </a:xfrm>
        </p:spPr>
        <p:txBody>
          <a:bodyPr>
            <a:noAutofit/>
          </a:bodyPr>
          <a:lstStyle/>
          <a:p>
            <a:r>
              <a:rPr lang="en-US" sz="4000" dirty="0" smtClean="0"/>
              <a:t>Probabilistic magnitude of completeness maps </a:t>
            </a:r>
            <a:endParaRPr lang="en-US" sz="4000" dirty="0"/>
          </a:p>
        </p:txBody>
      </p:sp>
      <p:pic>
        <p:nvPicPr>
          <p:cNvPr id="4" name="Picture 3" descr="M_completeness.png"/>
          <p:cNvPicPr>
            <a:picLocks noChangeAspect="1"/>
          </p:cNvPicPr>
          <p:nvPr/>
        </p:nvPicPr>
        <p:blipFill rotWithShape="1">
          <a:blip r:embed="rId3">
            <a:extLst>
              <a:ext uri="{28A0092B-C50C-407E-A947-70E740481C1C}">
                <a14:useLocalDpi xmlns:a14="http://schemas.microsoft.com/office/drawing/2010/main" val="0"/>
              </a:ext>
            </a:extLst>
          </a:blip>
          <a:srcRect l="16397" t="4904" r="15979" b="19961"/>
          <a:stretch/>
        </p:blipFill>
        <p:spPr>
          <a:xfrm>
            <a:off x="109381" y="1367604"/>
            <a:ext cx="4327309" cy="5152663"/>
          </a:xfrm>
          <a:prstGeom prst="rect">
            <a:avLst/>
          </a:prstGeom>
        </p:spPr>
      </p:pic>
      <p:pic>
        <p:nvPicPr>
          <p:cNvPr id="5" name="Picture 4" descr="scsn2.2007-12-01T00-00-0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3776" y="1980362"/>
            <a:ext cx="4553966" cy="4114800"/>
          </a:xfrm>
          <a:prstGeom prst="rect">
            <a:avLst/>
          </a:prstGeom>
        </p:spPr>
      </p:pic>
    </p:spTree>
    <p:extLst>
      <p:ext uri="{BB962C8B-B14F-4D97-AF65-F5344CB8AC3E}">
        <p14:creationId xmlns:p14="http://schemas.microsoft.com/office/powerpoint/2010/main" val="34322902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Valley</a:t>
            </a:r>
            <a:endParaRPr lang="en-US" dirty="0"/>
          </a:p>
        </p:txBody>
      </p:sp>
      <p:pic>
        <p:nvPicPr>
          <p:cNvPr id="4" name="Picture 3" descr="McMap_KernCounty_1980_2013_r_25.00_N_125.png"/>
          <p:cNvPicPr>
            <a:picLocks noChangeAspect="1"/>
          </p:cNvPicPr>
          <p:nvPr/>
        </p:nvPicPr>
        <p:blipFill rotWithShape="1">
          <a:blip r:embed="rId3" cstate="print">
            <a:extLst>
              <a:ext uri="{28A0092B-C50C-407E-A947-70E740481C1C}">
                <a14:useLocalDpi xmlns:a14="http://schemas.microsoft.com/office/drawing/2010/main" val="0"/>
              </a:ext>
            </a:extLst>
          </a:blip>
          <a:srcRect t="8127" b="10782"/>
          <a:stretch/>
        </p:blipFill>
        <p:spPr>
          <a:xfrm>
            <a:off x="768487" y="1703539"/>
            <a:ext cx="7315383" cy="4449152"/>
          </a:xfrm>
          <a:prstGeom prst="rect">
            <a:avLst/>
          </a:prstGeom>
        </p:spPr>
      </p:pic>
    </p:spTree>
    <p:extLst>
      <p:ext uri="{BB962C8B-B14F-4D97-AF65-F5344CB8AC3E}">
        <p14:creationId xmlns:p14="http://schemas.microsoft.com/office/powerpoint/2010/main" val="12837047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244158"/>
            <a:ext cx="7345362" cy="975042"/>
          </a:xfrm>
        </p:spPr>
        <p:txBody>
          <a:bodyPr/>
          <a:lstStyle/>
          <a:p>
            <a:r>
              <a:rPr lang="en-US" dirty="0" smtClean="0"/>
              <a:t>Conclusions</a:t>
            </a:r>
            <a:endParaRPr lang="en-US" dirty="0"/>
          </a:p>
        </p:txBody>
      </p:sp>
      <p:sp>
        <p:nvSpPr>
          <p:cNvPr id="3" name="Content Placeholder 2"/>
          <p:cNvSpPr>
            <a:spLocks noGrp="1"/>
          </p:cNvSpPr>
          <p:nvPr>
            <p:ph idx="1"/>
          </p:nvPr>
        </p:nvSpPr>
        <p:spPr>
          <a:xfrm>
            <a:off x="900112" y="1704247"/>
            <a:ext cx="7345363" cy="4196174"/>
          </a:xfrm>
        </p:spPr>
        <p:txBody>
          <a:bodyPr>
            <a:normAutofit fontScale="92500" lnSpcReduction="20000"/>
          </a:bodyPr>
          <a:lstStyle/>
          <a:p>
            <a:r>
              <a:rPr lang="en-US" dirty="0" smtClean="0"/>
              <a:t>Why use CISN?</a:t>
            </a:r>
          </a:p>
          <a:p>
            <a:pPr lvl="1"/>
            <a:r>
              <a:rPr lang="en-US" dirty="0" smtClean="0"/>
              <a:t>Has in place infrastructure</a:t>
            </a:r>
          </a:p>
          <a:p>
            <a:pPr lvl="1"/>
            <a:r>
              <a:rPr lang="en-US" dirty="0" smtClean="0"/>
              <a:t>Has calibrated magnitude scale</a:t>
            </a:r>
          </a:p>
          <a:p>
            <a:pPr lvl="1"/>
            <a:r>
              <a:rPr lang="en-US" dirty="0" smtClean="0"/>
              <a:t>Has expertise for data processing</a:t>
            </a:r>
          </a:p>
          <a:p>
            <a:pPr lvl="1"/>
            <a:endParaRPr lang="en-US" dirty="0" smtClean="0"/>
          </a:p>
          <a:p>
            <a:r>
              <a:rPr lang="en-US" dirty="0"/>
              <a:t>Need for a new CSIN detection capability study</a:t>
            </a:r>
          </a:p>
          <a:p>
            <a:pPr lvl="1"/>
            <a:endParaRPr lang="en-US" dirty="0" smtClean="0"/>
          </a:p>
          <a:p>
            <a:r>
              <a:rPr lang="en-US" dirty="0" smtClean="0"/>
              <a:t>Where CISN needs improved detection:</a:t>
            </a:r>
          </a:p>
          <a:p>
            <a:pPr lvl="1"/>
            <a:r>
              <a:rPr lang="en-US" dirty="0" smtClean="0"/>
              <a:t>South Central Valley</a:t>
            </a:r>
          </a:p>
          <a:p>
            <a:pPr lvl="1"/>
            <a:r>
              <a:rPr lang="en-US" dirty="0" smtClean="0"/>
              <a:t>Ventura &amp; Santa Barbara Channel</a:t>
            </a:r>
          </a:p>
          <a:p>
            <a:pPr lvl="1"/>
            <a:r>
              <a:rPr lang="en-US" dirty="0" smtClean="0"/>
              <a:t>Santa Maria Basin</a:t>
            </a:r>
          </a:p>
          <a:p>
            <a:pPr lvl="1"/>
            <a:endParaRPr lang="en-US" dirty="0"/>
          </a:p>
        </p:txBody>
      </p:sp>
    </p:spTree>
    <p:extLst>
      <p:ext uri="{BB962C8B-B14F-4D97-AF65-F5344CB8AC3E}">
        <p14:creationId xmlns:p14="http://schemas.microsoft.com/office/powerpoint/2010/main" val="34165787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95249"/>
            <a:ext cx="8054975" cy="1145356"/>
          </a:xfrm>
        </p:spPr>
        <p:txBody>
          <a:bodyPr>
            <a:normAutofit fontScale="90000"/>
          </a:bodyPr>
          <a:lstStyle/>
          <a:p>
            <a:r>
              <a:rPr lang="en-US" dirty="0" smtClean="0"/>
              <a:t>Causes of Induced Earthquakes</a:t>
            </a:r>
            <a:endParaRPr lang="en-US" dirty="0"/>
          </a:p>
        </p:txBody>
      </p:sp>
      <p:sp>
        <p:nvSpPr>
          <p:cNvPr id="3" name="Content Placeholder 2"/>
          <p:cNvSpPr>
            <a:spLocks noGrp="1"/>
          </p:cNvSpPr>
          <p:nvPr>
            <p:ph idx="1"/>
          </p:nvPr>
        </p:nvSpPr>
        <p:spPr>
          <a:xfrm>
            <a:off x="493861" y="2100059"/>
            <a:ext cx="4001939" cy="3931920"/>
          </a:xfrm>
        </p:spPr>
        <p:txBody>
          <a:bodyPr/>
          <a:lstStyle/>
          <a:p>
            <a:r>
              <a:rPr lang="en-US" dirty="0" smtClean="0"/>
              <a:t>Geothermal Plants</a:t>
            </a:r>
          </a:p>
          <a:p>
            <a:r>
              <a:rPr lang="en-US" dirty="0" smtClean="0"/>
              <a:t>Oil Fields</a:t>
            </a:r>
          </a:p>
          <a:p>
            <a:pPr lvl="1"/>
            <a:r>
              <a:rPr lang="en-US" dirty="0" smtClean="0"/>
              <a:t>Los Angeles Basin</a:t>
            </a:r>
          </a:p>
          <a:p>
            <a:pPr lvl="1"/>
            <a:r>
              <a:rPr lang="en-US" dirty="0" smtClean="0"/>
              <a:t>Southern San Joaquin Valley</a:t>
            </a:r>
          </a:p>
          <a:p>
            <a:r>
              <a:rPr lang="en-US" dirty="0" smtClean="0"/>
              <a:t>Hydro Dams</a:t>
            </a:r>
          </a:p>
          <a:p>
            <a:r>
              <a:rPr lang="en-US" dirty="0" err="1" smtClean="0"/>
              <a:t>Biosolids</a:t>
            </a:r>
            <a:r>
              <a:rPr lang="en-US" dirty="0" smtClean="0"/>
              <a:t> Management?</a:t>
            </a:r>
            <a:endParaRPr lang="en-US" dirty="0"/>
          </a:p>
        </p:txBody>
      </p:sp>
      <p:pic>
        <p:nvPicPr>
          <p:cNvPr id="4" name="Picture 3" descr="CISN_map_2013-2014a.jpg"/>
          <p:cNvPicPr>
            <a:picLocks noChangeAspect="1"/>
          </p:cNvPicPr>
          <p:nvPr/>
        </p:nvPicPr>
        <p:blipFill rotWithShape="1">
          <a:blip r:embed="rId3">
            <a:extLst>
              <a:ext uri="{28A0092B-C50C-407E-A947-70E740481C1C}">
                <a14:useLocalDpi xmlns:a14="http://schemas.microsoft.com/office/drawing/2010/main" val="0"/>
              </a:ext>
            </a:extLst>
          </a:blip>
          <a:srcRect t="3885"/>
          <a:stretch/>
        </p:blipFill>
        <p:spPr>
          <a:xfrm>
            <a:off x="4296147" y="1684805"/>
            <a:ext cx="4487226" cy="4833828"/>
          </a:xfrm>
          <a:prstGeom prst="rect">
            <a:avLst/>
          </a:prstGeom>
        </p:spPr>
      </p:pic>
      <p:sp>
        <p:nvSpPr>
          <p:cNvPr id="5" name="Rectangle 4"/>
          <p:cNvSpPr/>
          <p:nvPr/>
        </p:nvSpPr>
        <p:spPr>
          <a:xfrm>
            <a:off x="6714475" y="4553337"/>
            <a:ext cx="346725" cy="26747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397846" y="4920114"/>
            <a:ext cx="282207" cy="24070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Isosceles Triangle 6"/>
          <p:cNvSpPr/>
          <p:nvPr/>
        </p:nvSpPr>
        <p:spPr>
          <a:xfrm>
            <a:off x="6927946" y="4209137"/>
            <a:ext cx="469900" cy="344200"/>
          </a:xfrm>
          <a:prstGeom prst="triangl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4085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40" y="244158"/>
            <a:ext cx="8345255" cy="1339850"/>
          </a:xfrm>
        </p:spPr>
        <p:txBody>
          <a:bodyPr>
            <a:noAutofit/>
          </a:bodyPr>
          <a:lstStyle/>
          <a:p>
            <a:r>
              <a:rPr lang="en-US" sz="3600" dirty="0" smtClean="0"/>
              <a:t>California’s </a:t>
            </a:r>
            <a:r>
              <a:rPr lang="en-US" sz="3600" dirty="0"/>
              <a:t>oil production (</a:t>
            </a:r>
            <a:r>
              <a:rPr lang="en-US" sz="3600" dirty="0" smtClean="0"/>
              <a:t>CA Dept. </a:t>
            </a:r>
            <a:r>
              <a:rPr lang="en-US" sz="3600" dirty="0"/>
              <a:t>of Conservation</a:t>
            </a:r>
            <a:r>
              <a:rPr lang="en-US" sz="3600" dirty="0" smtClean="0"/>
              <a:t>): 1960 - 2010</a:t>
            </a:r>
            <a:endParaRPr lang="en-US" sz="3600" dirty="0"/>
          </a:p>
        </p:txBody>
      </p:sp>
      <p:pic>
        <p:nvPicPr>
          <p:cNvPr id="4" name="Picture 3"/>
          <p:cNvPicPr>
            <a:picLocks noChangeAspect="1"/>
          </p:cNvPicPr>
          <p:nvPr/>
        </p:nvPicPr>
        <p:blipFill>
          <a:blip r:embed="rId3"/>
          <a:stretch>
            <a:fillRect/>
          </a:stretch>
        </p:blipFill>
        <p:spPr>
          <a:xfrm>
            <a:off x="1500716" y="1664104"/>
            <a:ext cx="5511800" cy="4914900"/>
          </a:xfrm>
          <a:prstGeom prst="rect">
            <a:avLst/>
          </a:prstGeom>
        </p:spPr>
      </p:pic>
    </p:spTree>
    <p:extLst>
      <p:ext uri="{BB962C8B-B14F-4D97-AF65-F5344CB8AC3E}">
        <p14:creationId xmlns:p14="http://schemas.microsoft.com/office/powerpoint/2010/main" val="6913528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SB4: 3160. Section 2, adding Article 3, Well Stimulation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a:t>Jason Marshall, chief deputy director of the state Department of Conservation, said the regulations will now </a:t>
            </a:r>
            <a:r>
              <a:rPr lang="en-US" b="1" dirty="0"/>
              <a:t>require well operators to conduct real-time monitoring of the California Integrated Seismic Network while well-stimulation activity is taking place, as well as for 10 days afterward.  If an earthquake of 2.0 magnitude or greater occurs during that time, </a:t>
            </a:r>
            <a:r>
              <a:rPr lang="en-US" dirty="0"/>
              <a:t>the well stimulation activity must stop, and further activity at that site would not be permitted until an analysis is conducted to determine whether the drilling activity may have contributed to triggering the earthquake. </a:t>
            </a:r>
          </a:p>
          <a:p>
            <a:endParaRPr lang="en-US" dirty="0"/>
          </a:p>
        </p:txBody>
      </p:sp>
    </p:spTree>
    <p:extLst>
      <p:ext uri="{BB962C8B-B14F-4D97-AF65-F5344CB8AC3E}">
        <p14:creationId xmlns:p14="http://schemas.microsoft.com/office/powerpoint/2010/main" val="125753891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244157"/>
            <a:ext cx="1932032" cy="1378679"/>
          </a:xfrm>
        </p:spPr>
        <p:txBody>
          <a:bodyPr>
            <a:normAutofit/>
          </a:bodyPr>
          <a:lstStyle/>
          <a:p>
            <a:r>
              <a:rPr lang="en-US" sz="3600" dirty="0" smtClean="0"/>
              <a:t>CISN</a:t>
            </a:r>
            <a:endParaRPr lang="en-US" sz="3600" dirty="0"/>
          </a:p>
        </p:txBody>
      </p:sp>
      <p:pic>
        <p:nvPicPr>
          <p:cNvPr id="3" name="Picture 2" descr="CISN_BB_S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644" y="715661"/>
            <a:ext cx="5718630" cy="5806440"/>
          </a:xfrm>
          <a:prstGeom prst="rect">
            <a:avLst/>
          </a:prstGeom>
        </p:spPr>
      </p:pic>
    </p:spTree>
    <p:extLst>
      <p:ext uri="{BB962C8B-B14F-4D97-AF65-F5344CB8AC3E}">
        <p14:creationId xmlns:p14="http://schemas.microsoft.com/office/powerpoint/2010/main" val="34039085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181"/>
            <a:ext cx="8229600" cy="974808"/>
          </a:xfrm>
        </p:spPr>
        <p:txBody>
          <a:bodyPr>
            <a:normAutofit/>
          </a:bodyPr>
          <a:lstStyle/>
          <a:p>
            <a:r>
              <a:rPr lang="en-US" sz="3200" b="1" dirty="0" smtClean="0"/>
              <a:t>Greater Los Angeles Area</a:t>
            </a:r>
            <a:endParaRPr lang="en-US" sz="3200" b="1" dirty="0"/>
          </a:p>
        </p:txBody>
      </p:sp>
      <p:sp>
        <p:nvSpPr>
          <p:cNvPr id="3" name="Footer Placeholder 2"/>
          <p:cNvSpPr>
            <a:spLocks noGrp="1"/>
          </p:cNvSpPr>
          <p:nvPr>
            <p:ph type="ftr" sz="quarter" idx="11"/>
          </p:nvPr>
        </p:nvSpPr>
        <p:spPr>
          <a:xfrm>
            <a:off x="-575729" y="6183841"/>
            <a:ext cx="2895600" cy="365125"/>
          </a:xfrm>
        </p:spPr>
        <p:txBody>
          <a:bodyPr/>
          <a:lstStyle/>
          <a:p>
            <a:r>
              <a:rPr lang="en-US" sz="1400" dirty="0" smtClean="0">
                <a:solidFill>
                  <a:srgbClr val="000000"/>
                </a:solidFill>
              </a:rPr>
              <a:t>E. Hauksson, Caltech</a:t>
            </a:r>
            <a:endParaRPr lang="en-US" sz="1400" dirty="0">
              <a:solidFill>
                <a:srgbClr val="000000"/>
              </a:solidFill>
            </a:endParaRPr>
          </a:p>
        </p:txBody>
      </p:sp>
      <p:pic>
        <p:nvPicPr>
          <p:cNvPr id="8" name="Picture 7" descr="lab_topo_all_oil_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642958"/>
            <a:ext cx="7345680" cy="5931408"/>
          </a:xfrm>
          <a:prstGeom prst="rect">
            <a:avLst/>
          </a:prstGeom>
        </p:spPr>
      </p:pic>
      <p:sp>
        <p:nvSpPr>
          <p:cNvPr id="9" name="TextBox 8"/>
          <p:cNvSpPr txBox="1"/>
          <p:nvPr/>
        </p:nvSpPr>
        <p:spPr>
          <a:xfrm>
            <a:off x="2959091" y="2146306"/>
            <a:ext cx="652643" cy="369332"/>
          </a:xfrm>
          <a:prstGeom prst="rect">
            <a:avLst/>
          </a:prstGeom>
          <a:noFill/>
        </p:spPr>
        <p:txBody>
          <a:bodyPr wrap="none" rtlCol="0">
            <a:spAutoFit/>
          </a:bodyPr>
          <a:lstStyle/>
          <a:p>
            <a:r>
              <a:rPr lang="en-US" dirty="0" smtClean="0"/>
              <a:t>1994</a:t>
            </a:r>
            <a:endParaRPr lang="en-US" dirty="0"/>
          </a:p>
        </p:txBody>
      </p:sp>
      <p:sp>
        <p:nvSpPr>
          <p:cNvPr id="10" name="TextBox 9"/>
          <p:cNvSpPr txBox="1"/>
          <p:nvPr/>
        </p:nvSpPr>
        <p:spPr>
          <a:xfrm>
            <a:off x="5892798" y="4683668"/>
            <a:ext cx="652643" cy="369332"/>
          </a:xfrm>
          <a:prstGeom prst="rect">
            <a:avLst/>
          </a:prstGeom>
          <a:noFill/>
        </p:spPr>
        <p:txBody>
          <a:bodyPr wrap="none" rtlCol="0">
            <a:spAutoFit/>
          </a:bodyPr>
          <a:lstStyle/>
          <a:p>
            <a:r>
              <a:rPr lang="en-US" dirty="0" smtClean="0"/>
              <a:t>1933</a:t>
            </a:r>
            <a:endParaRPr lang="en-US" dirty="0"/>
          </a:p>
        </p:txBody>
      </p:sp>
      <p:sp>
        <p:nvSpPr>
          <p:cNvPr id="11" name="Octagon 10"/>
          <p:cNvSpPr/>
          <p:nvPr/>
        </p:nvSpPr>
        <p:spPr>
          <a:xfrm>
            <a:off x="5363633" y="4946650"/>
            <a:ext cx="643465" cy="572015"/>
          </a:xfrm>
          <a:prstGeom prst="octagon">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682290" y="946708"/>
            <a:ext cx="652643" cy="369332"/>
          </a:xfrm>
          <a:prstGeom prst="rect">
            <a:avLst/>
          </a:prstGeom>
          <a:noFill/>
        </p:spPr>
        <p:txBody>
          <a:bodyPr wrap="none" rtlCol="0">
            <a:spAutoFit/>
          </a:bodyPr>
          <a:lstStyle/>
          <a:p>
            <a:r>
              <a:rPr lang="en-US" dirty="0" smtClean="0"/>
              <a:t>1971</a:t>
            </a:r>
            <a:endParaRPr lang="en-US" dirty="0"/>
          </a:p>
        </p:txBody>
      </p:sp>
      <p:sp>
        <p:nvSpPr>
          <p:cNvPr id="13" name="Octagon 12"/>
          <p:cNvSpPr/>
          <p:nvPr/>
        </p:nvSpPr>
        <p:spPr>
          <a:xfrm>
            <a:off x="3682290" y="901700"/>
            <a:ext cx="603960" cy="515938"/>
          </a:xfrm>
          <a:prstGeom prst="octagon">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100941" y="3053834"/>
            <a:ext cx="659155" cy="369332"/>
          </a:xfrm>
          <a:prstGeom prst="rect">
            <a:avLst/>
          </a:prstGeom>
          <a:noFill/>
        </p:spPr>
        <p:txBody>
          <a:bodyPr wrap="none" rtlCol="0">
            <a:spAutoFit/>
          </a:bodyPr>
          <a:lstStyle/>
          <a:p>
            <a:r>
              <a:rPr lang="en-US" dirty="0" smtClean="0"/>
              <a:t>2014</a:t>
            </a:r>
            <a:endParaRPr lang="en-US" dirty="0"/>
          </a:p>
        </p:txBody>
      </p:sp>
    </p:spTree>
    <p:extLst>
      <p:ext uri="{BB962C8B-B14F-4D97-AF65-F5344CB8AC3E}">
        <p14:creationId xmlns:p14="http://schemas.microsoft.com/office/powerpoint/2010/main" val="25377212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244158"/>
            <a:ext cx="7345362" cy="1051372"/>
          </a:xfrm>
        </p:spPr>
        <p:txBody>
          <a:bodyPr>
            <a:noAutofit/>
          </a:bodyPr>
          <a:lstStyle/>
          <a:p>
            <a:r>
              <a:rPr lang="en-US" sz="4000" dirty="0" smtClean="0"/>
              <a:t>Probabilistic magnitude of completeness map </a:t>
            </a:r>
            <a:endParaRPr lang="en-US" sz="4000" dirty="0"/>
          </a:p>
        </p:txBody>
      </p:sp>
      <p:pic>
        <p:nvPicPr>
          <p:cNvPr id="3" name="Picture 2" descr="Screen Shot 2014-10-09 at 3.34.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083" y="1651000"/>
            <a:ext cx="893392" cy="3282696"/>
          </a:xfrm>
          <a:prstGeom prst="rect">
            <a:avLst/>
          </a:prstGeom>
        </p:spPr>
      </p:pic>
      <p:pic>
        <p:nvPicPr>
          <p:cNvPr id="6" name="Picture 5" descr="Screen Shot 2014-10-09 at 3.35.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301" y="1841500"/>
            <a:ext cx="4866021" cy="4261104"/>
          </a:xfrm>
          <a:prstGeom prst="rect">
            <a:avLst/>
          </a:prstGeom>
        </p:spPr>
      </p:pic>
    </p:spTree>
    <p:extLst>
      <p:ext uri="{BB962C8B-B14F-4D97-AF65-F5344CB8AC3E}">
        <p14:creationId xmlns:p14="http://schemas.microsoft.com/office/powerpoint/2010/main" val="17065243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lab_all_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92"/>
            <a:ext cx="9092184" cy="6638544"/>
          </a:xfrm>
          <a:prstGeom prst="rect">
            <a:avLst/>
          </a:prstGeom>
        </p:spPr>
      </p:pic>
    </p:spTree>
    <p:extLst>
      <p:ext uri="{BB962C8B-B14F-4D97-AF65-F5344CB8AC3E}">
        <p14:creationId xmlns:p14="http://schemas.microsoft.com/office/powerpoint/2010/main" val="28906051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863" y="177781"/>
            <a:ext cx="8229600" cy="467931"/>
          </a:xfrm>
        </p:spPr>
        <p:txBody>
          <a:bodyPr>
            <a:normAutofit fontScale="90000"/>
          </a:bodyPr>
          <a:lstStyle/>
          <a:p>
            <a:r>
              <a:rPr lang="en-US" dirty="0" smtClean="0"/>
              <a:t>Los Angeles Basin</a:t>
            </a:r>
            <a:endParaRPr lang="en-US" dirty="0"/>
          </a:p>
        </p:txBody>
      </p:sp>
      <p:pic>
        <p:nvPicPr>
          <p:cNvPr id="4" name="Picture 3" descr="lab_seis_rate_o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63" y="1382720"/>
            <a:ext cx="3439690" cy="4572000"/>
          </a:xfrm>
          <a:prstGeom prst="rect">
            <a:avLst/>
          </a:prstGeom>
        </p:spPr>
      </p:pic>
      <p:pic>
        <p:nvPicPr>
          <p:cNvPr id="5" name="Picture 4" descr="lab_histo-cn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512" y="1033139"/>
            <a:ext cx="3933312" cy="2743200"/>
          </a:xfrm>
          <a:prstGeom prst="rect">
            <a:avLst/>
          </a:prstGeom>
        </p:spPr>
      </p:pic>
      <p:pic>
        <p:nvPicPr>
          <p:cNvPr id="6" name="Picture 5" descr="lab_histo-re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7562" y="3668720"/>
            <a:ext cx="3856262" cy="2834640"/>
          </a:xfrm>
          <a:prstGeom prst="rect">
            <a:avLst/>
          </a:prstGeom>
        </p:spPr>
      </p:pic>
    </p:spTree>
    <p:extLst>
      <p:ext uri="{BB962C8B-B14F-4D97-AF65-F5344CB8AC3E}">
        <p14:creationId xmlns:p14="http://schemas.microsoft.com/office/powerpoint/2010/main" val="12856849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2456</TotalTime>
  <Words>912</Words>
  <Application>Microsoft Macintosh PowerPoint</Application>
  <PresentationFormat>On-screen Show (4:3)</PresentationFormat>
  <Paragraphs>145</Paragraphs>
  <Slides>17</Slides>
  <Notes>12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Capital</vt:lpstr>
      <vt:lpstr>CISN Ability to Detect Induced Earthquakes</vt:lpstr>
      <vt:lpstr>Causes of Induced Earthquakes</vt:lpstr>
      <vt:lpstr>California’s oil production (CA Dept. of Conservation): 1960 - 2010</vt:lpstr>
      <vt:lpstr>SB4: 3160. Section 2, adding Article 3, Well Stimulation</vt:lpstr>
      <vt:lpstr>CISN</vt:lpstr>
      <vt:lpstr>Greater Los Angeles Area</vt:lpstr>
      <vt:lpstr>Probabilistic magnitude of completeness map </vt:lpstr>
      <vt:lpstr>PowerPoint Presentation</vt:lpstr>
      <vt:lpstr>Los Angeles Basin</vt:lpstr>
      <vt:lpstr>Inglewood Oil Field</vt:lpstr>
      <vt:lpstr>Frack jobs</vt:lpstr>
      <vt:lpstr>Waste Disposal Wells</vt:lpstr>
      <vt:lpstr>Southern San Joaquin Valley</vt:lpstr>
      <vt:lpstr>Central Valley</vt:lpstr>
      <vt:lpstr>Probabilistic magnitude of completeness maps </vt:lpstr>
      <vt:lpstr>Central Valley</vt:lpstr>
      <vt:lpstr>Conclusions</vt:lpstr>
    </vt:vector>
  </TitlesOfParts>
  <Company>Caltech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CISN Ability to Detech Induced Earthquakes</dc:title>
  <dc:creator>Egill Hauksson</dc:creator>
  <cp:lastModifiedBy>Egill Hauksson</cp:lastModifiedBy>
  <cp:revision>51</cp:revision>
  <dcterms:created xsi:type="dcterms:W3CDTF">2014-08-22T16:12:44Z</dcterms:created>
  <dcterms:modified xsi:type="dcterms:W3CDTF">2014-10-10T17:04:33Z</dcterms:modified>
</cp:coreProperties>
</file>