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8" r:id="rId2"/>
    <p:sldId id="460" r:id="rId3"/>
    <p:sldId id="461" r:id="rId4"/>
    <p:sldId id="462" r:id="rId5"/>
    <p:sldId id="463" r:id="rId6"/>
    <p:sldId id="376" r:id="rId7"/>
    <p:sldId id="412" r:id="rId8"/>
    <p:sldId id="397" r:id="rId9"/>
    <p:sldId id="361" r:id="rId10"/>
    <p:sldId id="440" r:id="rId11"/>
    <p:sldId id="432" r:id="rId12"/>
    <p:sldId id="406" r:id="rId13"/>
    <p:sldId id="427" r:id="rId14"/>
    <p:sldId id="421" r:id="rId15"/>
    <p:sldId id="438" r:id="rId16"/>
    <p:sldId id="469" r:id="rId17"/>
    <p:sldId id="444" r:id="rId18"/>
    <p:sldId id="459" r:id="rId19"/>
    <p:sldId id="445" r:id="rId20"/>
    <p:sldId id="447" r:id="rId21"/>
    <p:sldId id="467" r:id="rId22"/>
    <p:sldId id="464" r:id="rId23"/>
    <p:sldId id="465" r:id="rId24"/>
    <p:sldId id="46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4" autoAdjust="0"/>
    <p:restoredTop sz="90909" autoAdjust="0"/>
  </p:normalViewPr>
  <p:slideViewPr>
    <p:cSldViewPr>
      <p:cViewPr varScale="1">
        <p:scale>
          <a:sx n="95" d="100"/>
          <a:sy n="95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0FF7FA-9A92-490B-8BA6-41C2CDCD2F5E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7E71F-6EE4-4E26-8CCB-5514BE4E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2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“RT Data” includes waveforms, derived parameters, detections, amps,</a:t>
            </a:r>
            <a:r>
              <a:rPr lang="en-US" baseline="0" dirty="0" smtClean="0"/>
              <a:t> etc.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“Alert Streams” include any alert product from ShakeAlert from event description streams to simple one-time alerts.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“Core System” is the system operated directly by CISN.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Direct users are users that receive and use an alert stream without going through a middleman.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5825-B369-4C33-9F89-59C15257A5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underfunded? IT security, education</a:t>
            </a:r>
            <a:r>
              <a:rPr lang="en-US" baseline="0" dirty="0" smtClean="0"/>
              <a:t> and training, user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9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99CF-7A66-9E43-A7BD-2336C5109B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5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2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6A6B4-B50F-4ED9-9269-DB24518679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31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3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EEW only needs to prevent 0.4%</a:t>
            </a:r>
            <a:r>
              <a:rPr lang="en-US" baseline="0" dirty="0" smtClean="0"/>
              <a:t> of losses to be cost effective on the West Coast.  $16M/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O&amp;M vs $4.1B/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loss</a:t>
            </a:r>
          </a:p>
          <a:p>
            <a:r>
              <a:rPr lang="en-US" baseline="0" dirty="0" smtClean="0"/>
              <a:t>Same for Calif. alone.   $12M/$3.5B = 0.34%</a:t>
            </a:r>
          </a:p>
          <a:p>
            <a:r>
              <a:rPr lang="en-US" baseline="0" dirty="0" smtClean="0"/>
              <a:t>OR 3 deaths per year (FEMA $6.6M cost of a life)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7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Only need to prevent OR 3 deaths per year (FEMA $6.6M cost of a life)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roughly equates to ~8% of nighttime fatalities and ~2% of daytime fatalities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California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1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45B28-F1AC-4857-95A0-96F945FEEF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Region by region roll out…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45B28-F1AC-4857-95A0-96F945FEEF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Signed Sept.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45B28-F1AC-4857-95A0-96F945FEEF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3FAA-E3FA-4508-96D2-9F57AB3BD53E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2A97-9012-4805-870C-7E31EAC4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D0E5-4B5D-46DB-9465-1D13024B7A96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F084-E4D6-4F2C-A206-1FC8757C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1463-8703-45AA-BC2C-7091846D91D6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19BE-826A-499F-8D2F-E6B265340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55A0-1143-45DD-86A2-B4697EC2B127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5E69-6026-4889-925E-FC4027D2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734E-ECB8-442C-8873-98300ADA30BF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0652-90FF-43EC-9F1D-157672B5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A1C-20AD-4B04-A561-2C4F32CD5784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D55C-68F8-4EAF-B67D-F8FD24DB0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BBDC-9CC5-4ECD-BBB1-5D6B4028D6AE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77D1-D504-495A-A538-3DFB1ADA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2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B888-FDA5-4639-939C-8A2B65CF1B23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54AD-4B91-424F-9B8B-2B3AFD38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8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AA00-B7AB-4AD5-AC65-34227799DF0D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D4A2-4596-4E23-8289-FA41D1E9D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85C0-A1B2-4746-A912-C2E146DE6A79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86C4-102E-4BBB-97A4-13889CFCA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03CC-AD2D-404A-AA88-80523724805D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9E5D-00D4-4720-9668-56C06EB27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E332A-6608-44BF-8010-0108E2EA00D9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D. Given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3"/>
          <p:cNvSpPr>
            <a:spLocks noGrp="1" noChangeArrowheads="1"/>
          </p:cNvSpPr>
          <p:nvPr>
            <p:ph type="title"/>
          </p:nvPr>
        </p:nvSpPr>
        <p:spPr>
          <a:xfrm>
            <a:off x="214314" y="838200"/>
            <a:ext cx="8253412" cy="1600200"/>
          </a:xfrm>
        </p:spPr>
        <p:txBody>
          <a:bodyPr lIns="53576" tIns="53576" rIns="53576" bIns="53576"/>
          <a:lstStyle/>
          <a:p>
            <a:pPr algn="l" defTabSz="641350" eaLnBrk="1"/>
            <a:r>
              <a:rPr lang="en-US" sz="5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ShakeAlert </a:t>
            </a:r>
            <a:r>
              <a:rPr lang="en-US" sz="4000" i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4000" i="1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Earthquake Early Warning</a:t>
            </a:r>
            <a:br>
              <a:rPr lang="en-US" sz="3600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Progress and Status</a:t>
            </a:r>
            <a:endParaRPr lang="en-US" sz="4800" dirty="0" smtClean="0"/>
          </a:p>
        </p:txBody>
      </p:sp>
      <p:sp>
        <p:nvSpPr>
          <p:cNvPr id="4101" name="Rectangle 24"/>
          <p:cNvSpPr>
            <a:spLocks/>
          </p:cNvSpPr>
          <p:nvPr/>
        </p:nvSpPr>
        <p:spPr bwMode="auto">
          <a:xfrm>
            <a:off x="214313" y="3048000"/>
            <a:ext cx="835977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76" tIns="53576" rIns="53576" bIns="53576"/>
          <a:lstStyle/>
          <a:p>
            <a:pPr defTabSz="641350">
              <a:spcBef>
                <a:spcPts val="350"/>
              </a:spcBef>
            </a:pPr>
            <a:r>
              <a:rPr lang="en-US" sz="2800" b="1" dirty="0">
                <a:cs typeface="Arial" pitchFamily="34" charset="0"/>
                <a:sym typeface="Arial" pitchFamily="34" charset="0"/>
              </a:rPr>
              <a:t>Doug Given</a:t>
            </a:r>
            <a:r>
              <a:rPr lang="en-US" sz="3200" dirty="0"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cs typeface="Arial" pitchFamily="34" charset="0"/>
                <a:sym typeface="Arial" pitchFamily="34" charset="0"/>
              </a:rPr>
            </a:br>
            <a:r>
              <a:rPr lang="en-US" sz="2400" i="1" dirty="0">
                <a:cs typeface="Arial" pitchFamily="34" charset="0"/>
                <a:sym typeface="Arial" pitchFamily="34" charset="0"/>
              </a:rPr>
              <a:t>USGS </a:t>
            </a:r>
            <a:endParaRPr lang="en-US" sz="2400" i="1" dirty="0" smtClean="0">
              <a:cs typeface="Arial" pitchFamily="34" charset="0"/>
              <a:sym typeface="Arial" pitchFamily="34" charset="0"/>
            </a:endParaRPr>
          </a:p>
          <a:p>
            <a:pPr defTabSz="641350">
              <a:spcBef>
                <a:spcPts val="350"/>
              </a:spcBef>
            </a:pPr>
            <a:r>
              <a:rPr lang="en-US" i="1" dirty="0" smtClean="0">
                <a:cs typeface="Arial" pitchFamily="34" charset="0"/>
                <a:sym typeface="Arial" pitchFamily="34" charset="0"/>
              </a:rPr>
              <a:t>Earthquake Early Warning </a:t>
            </a:r>
            <a:r>
              <a:rPr lang="en-US" i="1" dirty="0">
                <a:cs typeface="Arial" pitchFamily="34" charset="0"/>
                <a:sym typeface="Arial" pitchFamily="34" charset="0"/>
              </a:rPr>
              <a:t>Coordinator </a:t>
            </a:r>
            <a:br>
              <a:rPr lang="en-US" i="1" dirty="0">
                <a:cs typeface="Arial" pitchFamily="34" charset="0"/>
                <a:sym typeface="Arial" pitchFamily="34" charset="0"/>
              </a:rPr>
            </a:br>
            <a:endParaRPr lang="en-US" sz="14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945063" y="3068984"/>
            <a:ext cx="4351337" cy="365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Primary Collaborators</a:t>
            </a:r>
          </a:p>
          <a:p>
            <a:pPr eaLnBrk="1" hangingPunct="1"/>
            <a:endParaRPr lang="en-US" sz="500" b="1" i="1" dirty="0">
              <a:solidFill>
                <a:srgbClr val="FFC000"/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USGS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   Given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, D., Cochran, E., Oppenheimer, D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State of California (Cal OES, CGS)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    Johnson, M., Parrish, J.</a:t>
            </a:r>
            <a:endParaRPr lang="en-US" sz="1400" i="1" dirty="0">
              <a:solidFill>
                <a:srgbClr val="FFC000"/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Caltech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Heaton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, T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., Hauksson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, E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UC </a:t>
            </a: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Berkeley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Allen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, R., Hellweg, P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., Neuhauser, D.</a:t>
            </a:r>
            <a:endParaRPr lang="en-US" sz="1400" i="1" dirty="0">
              <a:solidFill>
                <a:srgbClr val="FFC000"/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U</a:t>
            </a: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. of Washington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  Vidale, J., Bodin, P.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Swiss </a:t>
            </a: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Seismological Service, ETH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  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Clinton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, J., </a:t>
            </a: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Behr, Y.</a:t>
            </a:r>
            <a:endParaRPr lang="en-US" sz="1400" i="1" dirty="0">
              <a:solidFill>
                <a:srgbClr val="FFC000"/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Moore </a:t>
            </a:r>
            <a:r>
              <a:rPr lang="en-US" sz="1400" b="1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Foundation</a:t>
            </a:r>
            <a: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/>
            </a:r>
            <a:br>
              <a:rPr lang="en-US" sz="1400" i="1" dirty="0">
                <a:solidFill>
                  <a:srgbClr val="FFC000"/>
                </a:solidFill>
                <a:latin typeface="Helvetica Light" charset="0"/>
                <a:sym typeface="Helvetica Light" charset="0"/>
              </a:rPr>
            </a:br>
            <a:r>
              <a:rPr lang="en-US" sz="1400" i="1" dirty="0" smtClean="0">
                <a:solidFill>
                  <a:srgbClr val="FFC000"/>
                </a:solidFill>
                <a:latin typeface="Helvetica Light" charset="0"/>
                <a:sym typeface="Helvetica Light" charset="0"/>
              </a:rPr>
              <a:t>       Chandler, V., Koch, N.</a:t>
            </a:r>
            <a:endParaRPr lang="en-US" sz="1400" i="1" dirty="0">
              <a:solidFill>
                <a:srgbClr val="FFC000"/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200" i="1" dirty="0">
              <a:solidFill>
                <a:srgbClr val="FFC000"/>
              </a:solidFill>
              <a:latin typeface="Helvetica Light" charset="0"/>
              <a:sym typeface="Helvetica Light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86400" y="174867"/>
            <a:ext cx="3657600" cy="1730133"/>
            <a:chOff x="304800" y="373432"/>
            <a:chExt cx="2971800" cy="1343025"/>
          </a:xfrm>
        </p:grpSpPr>
        <p:sp>
          <p:nvSpPr>
            <p:cNvPr id="14" name="Rectangle 13"/>
            <p:cNvSpPr/>
            <p:nvPr/>
          </p:nvSpPr>
          <p:spPr>
            <a:xfrm>
              <a:off x="304800" y="396549"/>
              <a:ext cx="2840037" cy="112745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3" y="373432"/>
              <a:ext cx="2840037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95CC4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683439" y="1905000"/>
            <a:ext cx="1271392" cy="1066494"/>
            <a:chOff x="7239000" y="5507599"/>
            <a:chExt cx="1573526" cy="1274201"/>
          </a:xfrm>
        </p:grpSpPr>
        <p:pic>
          <p:nvPicPr>
            <p:cNvPr id="16" name="Picture 20" descr="ima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765" y="5878647"/>
              <a:ext cx="409045" cy="40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22" descr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485396"/>
              <a:ext cx="1024940" cy="2072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23" descr="im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3438" y="6350250"/>
              <a:ext cx="449088" cy="43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8196325" y="5507599"/>
              <a:ext cx="580207" cy="216545"/>
              <a:chOff x="0" y="0"/>
              <a:chExt cx="111" cy="49"/>
            </a:xfrm>
          </p:grpSpPr>
          <p:sp>
            <p:nvSpPr>
              <p:cNvPr id="20" name="Rectangle 25"/>
              <p:cNvSpPr>
                <a:spLocks/>
              </p:cNvSpPr>
              <p:nvPr/>
            </p:nvSpPr>
            <p:spPr bwMode="auto">
              <a:xfrm>
                <a:off x="0" y="0"/>
                <a:ext cx="111" cy="49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pic>
            <p:nvPicPr>
              <p:cNvPr id="21" name="Picture 26" descr="GBMF_logo_PMS342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"/>
                <a:ext cx="108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" name="Picture 27" descr="imag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587" y="5507599"/>
              <a:ext cx="660847" cy="243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28" descr="ANd9GcSXUbsKK6FFD-qzn1LoRLdN4N3DC0vtHI1Ii2f7W-AqHmzwfAVeig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966" y="5908465"/>
              <a:ext cx="391566" cy="332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" descr="https://pbs.twimg.com/profile_images/378800000387872255/74e7fd75ea3fe9a5d16c05beb318ea90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798" y="5875133"/>
              <a:ext cx="420672" cy="42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 descr="EHZbl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34113"/>
            <a:ext cx="3429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27156" y="5181600"/>
            <a:ext cx="3887644" cy="68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i="1" dirty="0" smtClean="0">
                <a:solidFill>
                  <a:schemeClr val="tx2"/>
                </a:solidFill>
                <a:latin typeface="Helvetica Light" charset="0"/>
                <a:sym typeface="Helvetica Light" charset="0"/>
              </a:rPr>
              <a:t>CISN Steering </a:t>
            </a:r>
            <a:r>
              <a:rPr lang="en-US" sz="2000" i="1" dirty="0" err="1" smtClean="0">
                <a:solidFill>
                  <a:schemeClr val="tx2"/>
                </a:solidFill>
                <a:latin typeface="Helvetica Light" charset="0"/>
                <a:sym typeface="Helvetica Light" charset="0"/>
              </a:rPr>
              <a:t>Cmte</a:t>
            </a:r>
            <a:r>
              <a:rPr lang="en-US" sz="2000" i="1" dirty="0" smtClean="0">
                <a:solidFill>
                  <a:schemeClr val="tx2"/>
                </a:solidFill>
                <a:latin typeface="Helvetica Light" charset="0"/>
                <a:sym typeface="Helvetica Light" charset="0"/>
              </a:rPr>
              <a:t>. Meeting</a:t>
            </a:r>
          </a:p>
          <a:p>
            <a:pPr eaLnBrk="1" hangingPunct="1"/>
            <a:r>
              <a:rPr lang="en-US" sz="2000" i="1" dirty="0" smtClean="0">
                <a:solidFill>
                  <a:schemeClr val="tx2"/>
                </a:solidFill>
                <a:latin typeface="Helvetica Light" charset="0"/>
                <a:sym typeface="Helvetica Light" charset="0"/>
              </a:rPr>
              <a:t>Oct. 10, </a:t>
            </a:r>
            <a:r>
              <a:rPr lang="en-US" sz="2000" i="1" dirty="0" smtClean="0">
                <a:solidFill>
                  <a:schemeClr val="tx2"/>
                </a:solidFill>
                <a:latin typeface="Helvetica Light" charset="0"/>
                <a:sym typeface="Helvetica Light" charset="0"/>
              </a:rPr>
              <a:t>2014</a:t>
            </a:r>
            <a:endParaRPr lang="en-US" sz="2000" i="1" dirty="0">
              <a:solidFill>
                <a:schemeClr val="tx2"/>
              </a:solidFill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2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/>
              <a:t>CEEWS/ShakeAlert </a:t>
            </a:r>
            <a:br>
              <a:rPr lang="en-US" dirty="0" smtClean="0"/>
            </a:br>
            <a:r>
              <a:rPr lang="en-US" sz="3600" dirty="0" smtClean="0"/>
              <a:t>Public - Private Partnership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22665"/>
            <a:ext cx="8534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dirty="0" smtClean="0"/>
              <a:t> = </a:t>
            </a:r>
            <a:r>
              <a:rPr lang="en-US" dirty="0" smtClean="0"/>
              <a:t>public    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= </a:t>
            </a:r>
            <a:r>
              <a:rPr lang="en-US" dirty="0" smtClean="0"/>
              <a:t>private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5800" y="3629619"/>
            <a:ext cx="4800600" cy="1381126"/>
            <a:chOff x="990600" y="3648074"/>
            <a:chExt cx="4800600" cy="1381126"/>
          </a:xfrm>
        </p:grpSpPr>
        <p:sp>
          <p:nvSpPr>
            <p:cNvPr id="9" name="Rectangle 8"/>
            <p:cNvSpPr/>
            <p:nvPr/>
          </p:nvSpPr>
          <p:spPr>
            <a:xfrm>
              <a:off x="990600" y="3648074"/>
              <a:ext cx="4800600" cy="1381126"/>
            </a:xfrm>
            <a:prstGeom prst="rect">
              <a:avLst/>
            </a:prstGeom>
            <a:ln w="38100" cmpd="dbl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7600" y="3729037"/>
              <a:ext cx="1905000" cy="1219200"/>
            </a:xfrm>
            <a:prstGeom prst="rect">
              <a:avLst/>
            </a:prstGeom>
            <a:ln cmpd="dbl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CEEWS/</a:t>
              </a:r>
              <a:r>
                <a:rPr lang="en-US" sz="1600" i="1" dirty="0" smtClean="0"/>
                <a:t>ShakeAlert </a:t>
              </a:r>
              <a:r>
                <a:rPr lang="en-US" sz="1600" dirty="0" smtClean="0"/>
                <a:t>Processing</a:t>
              </a:r>
              <a:endParaRPr lang="en-US" sz="1600" i="1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9200" y="3886200"/>
              <a:ext cx="1905000" cy="914400"/>
            </a:xfrm>
            <a:prstGeom prst="rect">
              <a:avLst/>
            </a:prstGeom>
            <a:ln cmpd="dbl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CISN Sensors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(seismic + GPS)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2819400" y="2934293"/>
            <a:ext cx="533400" cy="69532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438900" y="3855838"/>
            <a:ext cx="2057400" cy="1076325"/>
            <a:chOff x="6477000" y="2886075"/>
            <a:chExt cx="2057400" cy="1076325"/>
          </a:xfrm>
        </p:grpSpPr>
        <p:sp>
          <p:nvSpPr>
            <p:cNvPr id="30" name="Rectangle 29"/>
            <p:cNvSpPr/>
            <p:nvPr/>
          </p:nvSpPr>
          <p:spPr>
            <a:xfrm>
              <a:off x="6477000" y="2886075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53200" y="2971800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29400" y="3048000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Value-added &amp; Redistribution Services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38900" y="2548531"/>
            <a:ext cx="2057400" cy="1076325"/>
            <a:chOff x="6477000" y="2886075"/>
            <a:chExt cx="2057400" cy="1076325"/>
          </a:xfrm>
        </p:grpSpPr>
        <p:sp>
          <p:nvSpPr>
            <p:cNvPr id="34" name="Rectangle 33"/>
            <p:cNvSpPr/>
            <p:nvPr/>
          </p:nvSpPr>
          <p:spPr>
            <a:xfrm>
              <a:off x="6477000" y="2886075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3200" y="2971800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29400" y="3048000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Direct Users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 rot="3177305">
            <a:off x="2785659" y="3011615"/>
            <a:ext cx="749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RT Data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438900" y="5163145"/>
            <a:ext cx="2057400" cy="1076325"/>
            <a:chOff x="6477000" y="2886075"/>
            <a:chExt cx="2057400" cy="1076325"/>
          </a:xfrm>
        </p:grpSpPr>
        <p:sp>
          <p:nvSpPr>
            <p:cNvPr id="41" name="Rectangle 40"/>
            <p:cNvSpPr/>
            <p:nvPr/>
          </p:nvSpPr>
          <p:spPr>
            <a:xfrm>
              <a:off x="6477000" y="2886075"/>
              <a:ext cx="1905000" cy="9144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53200" y="2971800"/>
              <a:ext cx="1905000" cy="9144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29400" y="3048000"/>
              <a:ext cx="1905000" cy="9144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Public Alert Systems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(e.g. IPAWS)</a:t>
              </a:r>
            </a:p>
          </p:txBody>
        </p:sp>
      </p:grpSp>
      <p:sp>
        <p:nvSpPr>
          <p:cNvPr id="6" name="Rectangle 5"/>
          <p:cNvSpPr/>
          <p:nvPr/>
        </p:nvSpPr>
        <p:spPr>
          <a:xfrm rot="5400000">
            <a:off x="5347347" y="4290684"/>
            <a:ext cx="1561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Alert   </a:t>
            </a:r>
            <a:r>
              <a:rPr lang="en-US" dirty="0"/>
              <a:t>S</a:t>
            </a:r>
            <a:r>
              <a:rPr lang="en-US" dirty="0" smtClean="0"/>
              <a:t>treams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5486400" y="4320182"/>
            <a:ext cx="952500" cy="130016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5486400" y="4313038"/>
            <a:ext cx="952500" cy="714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5486400" y="3005731"/>
            <a:ext cx="952500" cy="13144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3" idx="3"/>
            <a:endCxn id="12" idx="1"/>
          </p:cNvCxnSpPr>
          <p:nvPr/>
        </p:nvCxnSpPr>
        <p:spPr>
          <a:xfrm flipV="1">
            <a:off x="2819400" y="4320182"/>
            <a:ext cx="533400" cy="476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79034" y="2334220"/>
            <a:ext cx="2057400" cy="1076325"/>
            <a:chOff x="6477000" y="2886075"/>
            <a:chExt cx="2057400" cy="1076325"/>
          </a:xfrm>
        </p:grpSpPr>
        <p:sp>
          <p:nvSpPr>
            <p:cNvPr id="51" name="Rectangle 50"/>
            <p:cNvSpPr/>
            <p:nvPr/>
          </p:nvSpPr>
          <p:spPr>
            <a:xfrm>
              <a:off x="6477000" y="2886075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53200" y="2971800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29400" y="3048000"/>
              <a:ext cx="19050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Partner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Networks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(seismic + GPS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49704" y="3574613"/>
            <a:ext cx="1215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Core System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04811"/>
            <a:ext cx="1740570" cy="50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2836434" y="2548531"/>
            <a:ext cx="821166" cy="108108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5325070"/>
            <a:ext cx="5051383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Alert streams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Alerts – simple, MMI threshold exceeded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Data feeds – per second, what earth is doing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5741" y="242947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Waveforms</a:t>
            </a:r>
          </a:p>
          <a:p>
            <a:r>
              <a:rPr lang="en-US" dirty="0" smtClean="0"/>
              <a:t>    Parameters</a:t>
            </a:r>
          </a:p>
          <a:p>
            <a:r>
              <a:rPr lang="en-US" dirty="0"/>
              <a:t> </a:t>
            </a:r>
            <a:r>
              <a:rPr lang="en-US" dirty="0" smtClean="0"/>
              <a:t>      Detections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>
            <a:spLocks/>
          </p:cNvSpPr>
          <p:nvPr/>
        </p:nvSpPr>
        <p:spPr bwMode="auto">
          <a:xfrm>
            <a:off x="5035165" y="1309706"/>
            <a:ext cx="3751262" cy="18144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pPr defTabSz="641350">
              <a:spcBef>
                <a:spcPts val="488"/>
              </a:spcBef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Moore Foundation </a:t>
            </a: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R&amp;D </a:t>
            </a: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2012-2014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  <a:p>
            <a:pPr defTabSz="641350">
              <a:buClr>
                <a:schemeClr val="tx1"/>
              </a:buClr>
            </a:pPr>
            <a:endParaRPr lang="en-US" sz="1400" dirty="0" smtClean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marL="239713" indent="-239713" defTabSz="64135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Caltech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	   		$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1,996,888</a:t>
            </a:r>
            <a:endParaRPr lang="en-US" sz="1400" dirty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marL="239713" indent="-239713" defTabSz="64135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UC Berkeley			$2,040,889 </a:t>
            </a:r>
          </a:p>
          <a:p>
            <a:pPr marL="239713" indent="-239713" defTabSz="64135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Univ. of Washington		$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1,848,351</a:t>
            </a:r>
            <a:endParaRPr lang="en-US" sz="1400" dirty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marL="239713" indent="-239713" defTabSz="64135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USGS 			$  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594,406</a:t>
            </a:r>
          </a:p>
          <a:p>
            <a:pPr marL="239713" indent="-239713" defTabSz="641350">
              <a:buClr>
                <a:schemeClr val="tx1"/>
              </a:buClr>
              <a:buFont typeface="Wingdings" pitchFamily="2" charset="2"/>
              <a:buChar char="Ø"/>
            </a:pPr>
            <a:endParaRPr lang="en-US" sz="1400" dirty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defTabSz="641350">
              <a:buClr>
                <a:schemeClr val="tx1"/>
              </a:buClr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TOTAL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		  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	             </a:t>
            </a:r>
            <a:r>
              <a:rPr lang="en-US" sz="1400" b="1" u="sng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$</a:t>
            </a:r>
            <a:r>
              <a:rPr lang="en-US" sz="1400" b="1" u="sng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6,480,534</a:t>
            </a:r>
            <a:endParaRPr lang="en-US" sz="1400" u="sng" dirty="0">
              <a:solidFill>
                <a:schemeClr val="bg1"/>
              </a:solidFill>
              <a:latin typeface="Franklin Gothic Book" pitchFamily="34" charset="0"/>
            </a:endParaRPr>
          </a:p>
          <a:p>
            <a:pPr defTabSz="641350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799" cy="1350963"/>
          </a:xfrm>
        </p:spPr>
        <p:txBody>
          <a:bodyPr lIns="0" tIns="0" rIns="0" bIns="0"/>
          <a:lstStyle/>
          <a:p>
            <a:pPr defTabSz="641350" eaLnBrk="1" hangingPunct="1"/>
            <a:r>
              <a:rPr lang="en-US" sz="3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Investments in ShakeAlert</a:t>
            </a: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(Through FY14)</a:t>
            </a:r>
            <a:endParaRPr lang="en-US" sz="2000" dirty="0" smtClean="0"/>
          </a:p>
        </p:txBody>
      </p:sp>
      <p:sp>
        <p:nvSpPr>
          <p:cNvPr id="4099" name="Rectangle 10"/>
          <p:cNvSpPr>
            <a:spLocks noGrp="1" noChangeArrowheads="1"/>
          </p:cNvSpPr>
          <p:nvPr>
            <p:ph idx="1"/>
          </p:nvPr>
        </p:nvSpPr>
        <p:spPr>
          <a:xfrm>
            <a:off x="472098" y="1295400"/>
            <a:ext cx="4221163" cy="24384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marL="0" indent="0" defTabSz="641350">
              <a:spcBef>
                <a:spcPts val="488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USGS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Earthquake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Program  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(2002-2015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4135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64135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External coops R &amp; D for EEW</a:t>
            </a:r>
          </a:p>
          <a:p>
            <a:pPr marL="481013" lvl="1" indent="-239713" defTabSz="64135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Phase I &amp; II (2002-2012)    	$2,093,851</a:t>
            </a:r>
          </a:p>
          <a:p>
            <a:pPr marL="481013" lvl="1" indent="-239713" defTabSz="64135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Phase III (2012-2015)		$1,575,000</a:t>
            </a:r>
          </a:p>
          <a:p>
            <a:pPr defTabSz="64135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ARRA California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(2009-2011)	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$4,426,110 </a:t>
            </a:r>
          </a:p>
          <a:p>
            <a:pPr marL="481013" lvl="1" indent="-239713" defTabSz="64135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Network equipment upgrades</a:t>
            </a:r>
          </a:p>
          <a:p>
            <a:pPr defTabSz="641350" eaLnBrk="1" hangingPunct="1">
              <a:spcBef>
                <a:spcPts val="488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MultiHazards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Project (2008-2014)	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$2,342,150</a:t>
            </a:r>
          </a:p>
          <a:p>
            <a:pPr marL="0" indent="0" defTabSz="641350" eaLnBrk="1" hangingPunct="1">
              <a:spcBef>
                <a:spcPts val="488"/>
              </a:spcBef>
              <a:buClr>
                <a:schemeClr val="tx1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TOTAL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		   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		            </a:t>
            </a: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 Oblique" charset="0"/>
              </a:rPr>
              <a:t>$10,437,111</a:t>
            </a: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ea typeface="Helvetica Light Oblique" charset="0"/>
                <a:cs typeface="Arial" panose="020B0604020202020204" pitchFamily="34" charset="0"/>
                <a:sym typeface="Helvetica Light Oblique" charset="0"/>
              </a:rPr>
              <a:t>  </a:t>
            </a: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lvl="1" indent="0" defTabSz="641350" eaLnBrk="1" hangingPunct="1">
              <a:spcBef>
                <a:spcPts val="488"/>
              </a:spcBef>
              <a:buClr>
                <a:schemeClr val="tx1"/>
              </a:buCl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2352577" y="5798647"/>
            <a:ext cx="1173163" cy="530225"/>
            <a:chOff x="0" y="0"/>
            <a:chExt cx="132" cy="60"/>
          </a:xfrm>
        </p:grpSpPr>
        <p:sp>
          <p:nvSpPr>
            <p:cNvPr id="4108" name="Rectangle 14"/>
            <p:cNvSpPr>
              <a:spLocks/>
            </p:cNvSpPr>
            <p:nvPr/>
          </p:nvSpPr>
          <p:spPr bwMode="auto">
            <a:xfrm>
              <a:off x="0" y="0"/>
              <a:ext cx="132" cy="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latin typeface="Franklin Gothic Book" pitchFamily="34" charset="0"/>
              </a:endParaRPr>
            </a:p>
          </p:txBody>
        </p:sp>
        <p:pic>
          <p:nvPicPr>
            <p:cNvPr id="4109" name="Picture 15" descr="GBMF_logo_PMS34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"/>
              <a:ext cx="12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4" name="Rectangle 18"/>
          <p:cNvSpPr>
            <a:spLocks/>
          </p:cNvSpPr>
          <p:nvPr/>
        </p:nvSpPr>
        <p:spPr bwMode="auto">
          <a:xfrm>
            <a:off x="544513" y="1487488"/>
            <a:ext cx="39481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03" tIns="35715" rIns="62503" bIns="35715"/>
          <a:lstStyle/>
          <a:p>
            <a:pPr defTabSz="641350">
              <a:spcBef>
                <a:spcPts val="488"/>
              </a:spcBef>
            </a:pPr>
            <a:endParaRPr lang="en-US" dirty="0">
              <a:latin typeface="Franklin Gothic Book" pitchFamily="34" charset="0"/>
            </a:endParaRPr>
          </a:p>
        </p:txBody>
      </p:sp>
      <p:pic>
        <p:nvPicPr>
          <p:cNvPr id="4106" name="Picture 11" descr="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" y="5792297"/>
            <a:ext cx="14525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/>
          <p:cNvSpPr>
            <a:spLocks/>
          </p:cNvSpPr>
          <p:nvPr/>
        </p:nvSpPr>
        <p:spPr bwMode="auto">
          <a:xfrm>
            <a:off x="495840" y="3886200"/>
            <a:ext cx="4228560" cy="1447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xtLst/>
        </p:spPr>
        <p:txBody>
          <a:bodyPr lIns="0" tIns="0" rIns="0" bIns="0"/>
          <a:lstStyle/>
          <a:p>
            <a:pPr defTabSz="641350">
              <a:buClr>
                <a:schemeClr val="tx1"/>
              </a:buClr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Future </a:t>
            </a:r>
            <a:r>
              <a:rPr lang="en-US" sz="1600" b="1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Federal </a:t>
            </a: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Funding?</a:t>
            </a:r>
            <a:b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endParaRPr lang="en-US" sz="1600" b="1" dirty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marL="285750" indent="-285750" defTabSz="641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Base USGS budget includes $850,000 for EEW</a:t>
            </a:r>
          </a:p>
          <a:p>
            <a:pPr marL="285750" indent="-285750" defTabSz="6413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marL="285750" indent="-285750" defTabSz="641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u="sng" dirty="0" smtClean="0">
                <a:solidFill>
                  <a:srgbClr val="FF0000"/>
                </a:solidFill>
              </a:rPr>
              <a:t>Both House and Senate markups for FY15 include </a:t>
            </a:r>
            <a:r>
              <a:rPr lang="en-US" sz="1400" b="1" u="sng" dirty="0" smtClean="0">
                <a:solidFill>
                  <a:srgbClr val="FF0000"/>
                </a:solidFill>
              </a:rPr>
              <a:t>$5 million </a:t>
            </a:r>
            <a:r>
              <a:rPr lang="en-US" sz="1400" u="sng" dirty="0" smtClean="0">
                <a:solidFill>
                  <a:srgbClr val="FF0000"/>
                </a:solidFill>
              </a:rPr>
              <a:t>for EEW</a:t>
            </a:r>
            <a:endParaRPr lang="en-US" sz="1400" dirty="0">
              <a:solidFill>
                <a:srgbClr val="FF0000"/>
              </a:solidFill>
            </a:endParaRPr>
          </a:p>
          <a:p>
            <a:pPr defTabSz="641350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5022604" y="3729345"/>
            <a:ext cx="3816596" cy="16046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xtLst/>
        </p:spPr>
        <p:txBody>
          <a:bodyPr lIns="0" tIns="0" rIns="0" bIns="0"/>
          <a:lstStyle/>
          <a:p>
            <a:pPr defTabSz="641350">
              <a:buClr>
                <a:schemeClr val="tx1"/>
              </a:buClr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City of Los Angeles – UASI funding</a:t>
            </a:r>
            <a:br>
              <a:rPr lang="en-US" sz="16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marL="285750" indent="-285750" defTabSz="641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To Caltech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FY 14 (SCSN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)	</a:t>
            </a:r>
            <a:r>
              <a:rPr lang="en-US" sz="1400" b="1" u="sng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$</a:t>
            </a:r>
            <a:r>
              <a:rPr lang="en-US" sz="1400" b="1" u="sng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5,600,000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-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125 new &amp; upgraded SCSN stations</a:t>
            </a:r>
            <a:br>
              <a:rPr lang="en-US" sz="1400" i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r>
              <a:rPr lang="en-US" sz="1400" i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- 41 RT-GPS stations</a:t>
            </a:r>
            <a:br>
              <a:rPr lang="en-US" sz="1400" i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r>
              <a:rPr lang="en-US" sz="1400" i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- System infrastructure upgrades</a:t>
            </a:r>
            <a:endParaRPr lang="en-US" sz="1400" i="1" dirty="0">
              <a:solidFill>
                <a:schemeClr val="bg1"/>
              </a:solidFill>
            </a:endParaRPr>
          </a:p>
          <a:p>
            <a:pPr defTabSz="641350"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</a:b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2052" name="Picture 4" descr="http://underthehollywoodsign.files.wordpress.com/2013/09/6a00d8341c9cc153ef0133f18d3739970b-800w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70" y="5638800"/>
            <a:ext cx="866030" cy="8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5796291"/>
            <a:ext cx="371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= $ 22.5 million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18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ShakeAlert: Estimated Cost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408836"/>
              </p:ext>
            </p:extLst>
          </p:nvPr>
        </p:nvGraphicFramePr>
        <p:xfrm>
          <a:off x="762000" y="1524001"/>
          <a:ext cx="7620001" cy="1904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423"/>
                <a:gridCol w="1657225"/>
                <a:gridCol w="1562494"/>
                <a:gridCol w="1609859"/>
              </a:tblGrid>
              <a:tr h="838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addition to current    </a:t>
                      </a:r>
                      <a:br>
                        <a:rPr lang="en-US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USGS &amp; Cal OES  support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 Northwest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Coast </a:t>
                      </a:r>
                      <a:endParaRPr lang="en-US" sz="2000" i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$23.1M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$15.2M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$38.3M</a:t>
                      </a:r>
                      <a:endParaRPr lang="en-US" sz="240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M&amp;O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$11.4M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$4.7M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$16.1M</a:t>
                      </a:r>
                      <a:endParaRPr lang="en-US" sz="2400" b="1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6800" y="3733800"/>
            <a:ext cx="716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800" b="1" dirty="0" smtClean="0"/>
              <a:t>New and </a:t>
            </a:r>
            <a:r>
              <a:rPr lang="en-US" sz="1800" b="1" dirty="0" smtClean="0"/>
              <a:t>upgraded seismic </a:t>
            </a:r>
            <a:r>
              <a:rPr lang="en-US" sz="1800" b="1" dirty="0" smtClean="0"/>
              <a:t>&amp; GPS </a:t>
            </a:r>
            <a:r>
              <a:rPr lang="en-US" sz="1800" b="1" dirty="0"/>
              <a:t>stations</a:t>
            </a:r>
          </a:p>
          <a:p>
            <a:pPr eaLnBrk="1" hangingPunct="1"/>
            <a:r>
              <a:rPr lang="en-US" sz="1800" b="1" dirty="0"/>
              <a:t>New and upgraded field </a:t>
            </a:r>
            <a:r>
              <a:rPr lang="en-US" sz="1800" b="1" dirty="0" smtClean="0"/>
              <a:t>telemetry</a:t>
            </a:r>
            <a:endParaRPr lang="en-US" sz="1800" b="1" dirty="0"/>
          </a:p>
          <a:p>
            <a:pPr eaLnBrk="1" hangingPunct="1"/>
            <a:r>
              <a:rPr lang="en-US" sz="1800" b="1" dirty="0" smtClean="0"/>
              <a:t>System t</a:t>
            </a:r>
            <a:r>
              <a:rPr lang="en-US" sz="1800" b="1" dirty="0" smtClean="0"/>
              <a:t>esting, certification and performance monitoring</a:t>
            </a:r>
          </a:p>
          <a:p>
            <a:pPr eaLnBrk="1" hangingPunct="1"/>
            <a:r>
              <a:rPr lang="en-US" sz="1800" b="1" dirty="0" smtClean="0"/>
              <a:t>Personnel  </a:t>
            </a:r>
            <a:r>
              <a:rPr lang="en-US" sz="1800" b="1" dirty="0" smtClean="0"/>
              <a:t>for maintenance and </a:t>
            </a:r>
            <a:r>
              <a:rPr lang="en-US" sz="1800" b="1" dirty="0" smtClean="0"/>
              <a:t>operation (hardware &amp; software)</a:t>
            </a:r>
            <a:endParaRPr lang="en-US" sz="1800" b="1" dirty="0" smtClean="0"/>
          </a:p>
          <a:p>
            <a:pPr eaLnBrk="1" hangingPunct="1"/>
            <a:r>
              <a:rPr lang="en-US" sz="1800" b="1" dirty="0"/>
              <a:t>C</a:t>
            </a:r>
            <a:r>
              <a:rPr lang="en-US" sz="1800" b="1" dirty="0" smtClean="0"/>
              <a:t>ontinued </a:t>
            </a:r>
            <a:r>
              <a:rPr lang="en-US" sz="1800" b="1" dirty="0" smtClean="0"/>
              <a:t>R &amp; </a:t>
            </a:r>
            <a:r>
              <a:rPr lang="en-US" sz="1800" b="1" dirty="0" smtClean="0"/>
              <a:t>D </a:t>
            </a:r>
          </a:p>
          <a:p>
            <a:pPr eaLnBrk="1" hangingPunct="1"/>
            <a:r>
              <a:rPr lang="en-US" sz="1800" b="1" dirty="0" smtClean="0"/>
              <a:t>User support</a:t>
            </a:r>
            <a:r>
              <a:rPr lang="en-US" sz="1800" b="1" dirty="0"/>
              <a:t> </a:t>
            </a:r>
            <a:r>
              <a:rPr lang="en-US" sz="1800" b="1" dirty="0" smtClean="0"/>
              <a:t>and training</a:t>
            </a:r>
            <a:r>
              <a:rPr lang="en-US" sz="1800" b="1" dirty="0" smtClean="0"/>
              <a:t> </a:t>
            </a:r>
            <a:endParaRPr lang="en-US" sz="1800" b="1" dirty="0" smtClean="0"/>
          </a:p>
          <a:p>
            <a:pPr eaLnBrk="1" hangingPunct="1"/>
            <a:endParaRPr lang="en-US" sz="2000" dirty="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6010275"/>
            <a:ext cx="7772400" cy="771525"/>
            <a:chOff x="685800" y="5334000"/>
            <a:chExt cx="7772400" cy="771144"/>
          </a:xfrm>
          <a:solidFill>
            <a:srgbClr val="0070C0"/>
          </a:solidFill>
        </p:grpSpPr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>
              <a:off x="2209800" y="5486325"/>
              <a:ext cx="1600200" cy="533137"/>
            </a:xfrm>
            <a:prstGeom prst="rightArrow">
              <a:avLst>
                <a:gd name="adj1" fmla="val 50000"/>
                <a:gd name="adj2" fmla="val 49997"/>
              </a:avLst>
            </a:prstGeom>
            <a:grpFill/>
            <a:ln w="25400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Franklin Gothic Book" pitchFamily="34" charset="0"/>
                </a:rPr>
                <a:t>Field telemetry</a:t>
              </a:r>
              <a:endParaRPr lang="en-US" sz="1600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5334000"/>
              <a:ext cx="1524000" cy="761624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Sensor Networks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5343520"/>
              <a:ext cx="1524000" cy="761624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Processing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Alert Creation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5334000"/>
              <a:ext cx="1524000" cy="76162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User Actions</a:t>
              </a:r>
              <a:endParaRPr lang="en-US" dirty="0"/>
            </a:p>
          </p:txBody>
        </p:sp>
        <p:sp>
          <p:nvSpPr>
            <p:cNvPr id="11" name="Right Arrow 10"/>
            <p:cNvSpPr>
              <a:spLocks noChangeArrowheads="1"/>
            </p:cNvSpPr>
            <p:nvPr/>
          </p:nvSpPr>
          <p:spPr bwMode="auto">
            <a:xfrm>
              <a:off x="5334000" y="5486325"/>
              <a:ext cx="1600200" cy="53313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25400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lt1"/>
                  </a:solidFill>
                  <a:latin typeface="+mn-lt"/>
                </a:rPr>
                <a:t>Alert Delivery</a:t>
              </a:r>
              <a:endParaRPr lang="en-US" sz="1600" dirty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25483" y="2514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+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5483" y="30049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+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946" y="25137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0946" y="30040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1696" y="1524000"/>
            <a:ext cx="3180317" cy="190500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1" y="53578"/>
            <a:ext cx="8368680" cy="1351732"/>
          </a:xfrm>
        </p:spPr>
        <p:txBody>
          <a:bodyPr lIns="0" tIns="0" rIns="0" bIns="0"/>
          <a:lstStyle/>
          <a:p>
            <a:pPr algn="l" defTabSz="642915"/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Progress Toward </a:t>
            </a: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Public </a:t>
            </a: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EEW</a:t>
            </a:r>
            <a:endParaRPr lang="en-US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5791200" y="152400"/>
            <a:ext cx="3107531" cy="1088306"/>
            <a:chOff x="228600" y="939800"/>
            <a:chExt cx="4419600" cy="1547813"/>
          </a:xfrm>
        </p:grpSpPr>
        <p:grpSp>
          <p:nvGrpSpPr>
            <p:cNvPr id="39" name="Group 1"/>
            <p:cNvGrpSpPr>
              <a:grpSpLocks/>
            </p:cNvGrpSpPr>
            <p:nvPr/>
          </p:nvGrpSpPr>
          <p:grpSpPr bwMode="auto">
            <a:xfrm>
              <a:off x="1214438" y="1471613"/>
              <a:ext cx="3281362" cy="1016000"/>
              <a:chOff x="0" y="0"/>
              <a:chExt cx="259" cy="80"/>
            </a:xfrm>
          </p:grpSpPr>
          <p:sp>
            <p:nvSpPr>
              <p:cNvPr id="44" name="Rectangle 2"/>
              <p:cNvSpPr>
                <a:spLocks/>
              </p:cNvSpPr>
              <p:nvPr/>
            </p:nvSpPr>
            <p:spPr bwMode="auto">
              <a:xfrm>
                <a:off x="0" y="6"/>
                <a:ext cx="125" cy="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8900" tIns="50800" rIns="88900" bIns="50800"/>
              <a:lstStyle/>
              <a:p>
                <a:pPr algn="r" defTabSz="642915"/>
                <a:r>
                  <a:rPr lang="en-US" sz="2200" b="1" dirty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Shake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3"/>
              <p:cNvSpPr>
                <a:spLocks/>
              </p:cNvSpPr>
              <p:nvPr/>
            </p:nvSpPr>
            <p:spPr bwMode="auto">
              <a:xfrm>
                <a:off x="106" y="0"/>
                <a:ext cx="153" cy="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8900" tIns="50800" rIns="88900" bIns="50800"/>
              <a:lstStyle/>
              <a:p>
                <a:pPr defTabSz="642915"/>
                <a:r>
                  <a:rPr lang="en-US" sz="4200" dirty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Alert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" name="Group 4"/>
            <p:cNvGrpSpPr>
              <a:grpSpLocks/>
            </p:cNvGrpSpPr>
            <p:nvPr/>
          </p:nvGrpSpPr>
          <p:grpSpPr bwMode="auto">
            <a:xfrm>
              <a:off x="228600" y="939800"/>
              <a:ext cx="4419600" cy="1458913"/>
              <a:chOff x="0" y="0"/>
              <a:chExt cx="348" cy="115"/>
            </a:xfrm>
          </p:grpSpPr>
          <p:pic>
            <p:nvPicPr>
              <p:cNvPr id="41" name="Picture 5" descr="SAmap3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"/>
                <a:ext cx="9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Rectangle 6"/>
              <p:cNvSpPr>
                <a:spLocks/>
              </p:cNvSpPr>
              <p:nvPr/>
            </p:nvSpPr>
            <p:spPr bwMode="auto">
              <a:xfrm>
                <a:off x="42" y="0"/>
                <a:ext cx="144" cy="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8900" tIns="50800" rIns="88900" bIns="50800"/>
              <a:lstStyle/>
              <a:p>
                <a:pPr defTabSz="642915">
                  <a:spcBef>
                    <a:spcPts val="703"/>
                  </a:spcBef>
                </a:pPr>
                <a:r>
                  <a:rPr lang="en-US" sz="2800" dirty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CISN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7"/>
              <p:cNvSpPr>
                <a:spLocks/>
              </p:cNvSpPr>
              <p:nvPr/>
            </p:nvSpPr>
            <p:spPr bwMode="auto">
              <a:xfrm>
                <a:off x="132" y="8"/>
                <a:ext cx="216" cy="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8900" tIns="50800" rIns="88900" bIns="50800"/>
              <a:lstStyle/>
              <a:p>
                <a:pPr defTabSz="642915">
                  <a:lnSpc>
                    <a:spcPct val="85000"/>
                  </a:lnSpc>
                  <a:spcBef>
                    <a:spcPts val="703"/>
                  </a:spcBef>
                </a:pPr>
                <a:r>
                  <a:rPr lang="en-US" sz="1200" dirty="0"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California Integrated </a:t>
                </a:r>
                <a:r>
                  <a:rPr lang="en-US" sz="1200" dirty="0" smtClean="0"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   </a:t>
                </a:r>
                <a:br>
                  <a:rPr lang="en-US" sz="1200" dirty="0" smtClean="0">
                    <a:latin typeface="Tahoma" pitchFamily="34" charset="0"/>
                    <a:cs typeface="Tahoma" pitchFamily="34" charset="0"/>
                    <a:sym typeface="Tahoma" pitchFamily="34" charset="0"/>
                  </a:rPr>
                </a:br>
                <a:r>
                  <a:rPr lang="en-US" sz="1200" dirty="0" smtClean="0"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   Seismic </a:t>
                </a:r>
                <a:r>
                  <a:rPr lang="en-US" sz="1200" dirty="0">
                    <a:latin typeface="Tahoma" pitchFamily="34" charset="0"/>
                    <a:cs typeface="Tahoma" pitchFamily="34" charset="0"/>
                    <a:sym typeface="Tahoma" pitchFamily="34" charset="0"/>
                  </a:rPr>
                  <a:t>Network</a:t>
                </a:r>
                <a:endParaRPr lang="en-US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3400" y="1640934"/>
            <a:ext cx="8534400" cy="4455066"/>
            <a:chOff x="533400" y="1640934"/>
            <a:chExt cx="8534400" cy="4455066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33400" y="1640934"/>
              <a:ext cx="8534400" cy="4455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sz="2800" b="1" dirty="0" smtClean="0">
                  <a:solidFill>
                    <a:srgbClr val="FFFF00"/>
                  </a:solidFill>
                  <a:latin typeface="Arial" charset="0"/>
                  <a:sym typeface="Wingdings" pitchFamily="2" charset="2"/>
                </a:rPr>
                <a:t>ShakeAlert Progress</a:t>
              </a:r>
            </a:p>
            <a:p>
              <a:pPr eaLnBrk="1" hangingPunct="1">
                <a:spcBef>
                  <a:spcPts val="600"/>
                </a:spcBef>
              </a:pPr>
              <a:endParaRPr lang="en-US" sz="1050" b="1" dirty="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r>
                <a:rPr lang="en-US" sz="2400" dirty="0" smtClean="0">
                  <a:solidFill>
                    <a:srgbClr val="FFFF00"/>
                  </a:solidFill>
                  <a:latin typeface="Arial" charset="0"/>
                  <a:sym typeface="Wingdings" pitchFamily="2" charset="2"/>
                </a:rPr>
                <a:t>2006-2009 – </a:t>
              </a:r>
              <a:r>
                <a:rPr lang="en-US" sz="2400" dirty="0" smtClean="0">
                  <a:solidFill>
                    <a:srgbClr val="FFFF00"/>
                  </a:solidFill>
                  <a:latin typeface="Arial" charset="0"/>
                </a:rPr>
                <a:t>R &amp; D phase</a:t>
              </a: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endParaRPr lang="en-US" sz="2400" dirty="0" smtClean="0">
                <a:solidFill>
                  <a:srgbClr val="FFFF00"/>
                </a:solidFill>
                <a:latin typeface="Arial" charset="0"/>
              </a:endParaRP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r>
                <a:rPr lang="en-US" sz="2400" dirty="0" smtClean="0">
                  <a:solidFill>
                    <a:srgbClr val="FFFF00"/>
                  </a:solidFill>
                  <a:latin typeface="Arial" charset="0"/>
                  <a:sym typeface="Wingdings" pitchFamily="2" charset="2"/>
                </a:rPr>
                <a:t>Jan. 2012 – Demonstration </a:t>
              </a:r>
              <a:br>
                <a:rPr lang="en-US" sz="2400" dirty="0" smtClean="0">
                  <a:solidFill>
                    <a:srgbClr val="FFFF00"/>
                  </a:solidFill>
                  <a:latin typeface="Arial" charset="0"/>
                  <a:sym typeface="Wingdings" pitchFamily="2" charset="2"/>
                </a:rPr>
              </a:br>
              <a:r>
                <a:rPr lang="en-US" sz="2400" dirty="0" smtClean="0">
                  <a:solidFill>
                    <a:srgbClr val="FFFF00"/>
                  </a:solidFill>
                  <a:latin typeface="Arial" charset="0"/>
                  <a:sym typeface="Wingdings" pitchFamily="2" charset="2"/>
                </a:rPr>
                <a:t>                    System Live</a:t>
              </a:r>
              <a:br>
                <a:rPr lang="en-US" sz="2400" dirty="0" smtClean="0">
                  <a:solidFill>
                    <a:srgbClr val="FFFF00"/>
                  </a:solidFill>
                  <a:latin typeface="Arial" charset="0"/>
                  <a:sym typeface="Wingdings" pitchFamily="2" charset="2"/>
                </a:rPr>
              </a:br>
              <a:endParaRPr lang="en-US" sz="2400" dirty="0" smtClean="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r>
                <a:rPr lang="en-US" sz="2400" dirty="0" smtClean="0">
                  <a:solidFill>
                    <a:srgbClr val="FFC000"/>
                  </a:solidFill>
                  <a:latin typeface="Arial" charset="0"/>
                  <a:sym typeface="Wingdings" pitchFamily="2" charset="2"/>
                </a:rPr>
                <a:t>2015 – Production Prototype</a:t>
              </a: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endParaRPr lang="en-US" sz="2400" dirty="0" smtClean="0">
                <a:solidFill>
                  <a:srgbClr val="FFC000"/>
                </a:solidFill>
                <a:latin typeface="Arial" charset="0"/>
                <a:sym typeface="Wingdings" pitchFamily="2" charset="2"/>
              </a:endParaRP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r>
                <a:rPr lang="en-US" sz="2400" dirty="0" smtClean="0">
                  <a:solidFill>
                    <a:srgbClr val="92D050"/>
                  </a:solidFill>
                  <a:latin typeface="Arial" charset="0"/>
                  <a:sym typeface="Wingdings" pitchFamily="2" charset="2"/>
                </a:rPr>
                <a:t>2015*</a:t>
              </a:r>
              <a:r>
                <a:rPr lang="en-US" sz="2400" dirty="0" smtClean="0">
                  <a:solidFill>
                    <a:srgbClr val="92D050"/>
                  </a:solidFill>
                  <a:latin typeface="Arial" charset="0"/>
                  <a:sym typeface="Wingdings" pitchFamily="2" charset="2"/>
                </a:rPr>
                <a:t> </a:t>
              </a:r>
              <a:r>
                <a:rPr lang="en-US" sz="2400" dirty="0" smtClean="0">
                  <a:solidFill>
                    <a:srgbClr val="92D050"/>
                  </a:solidFill>
                  <a:latin typeface="Arial" charset="0"/>
                  <a:sym typeface="Wingdings" pitchFamily="2" charset="2"/>
                </a:rPr>
                <a:t>– Limited Rollout</a:t>
              </a: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endPara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sym typeface="Wingdings" pitchFamily="2" charset="2"/>
              </a:endParaRPr>
            </a:p>
            <a:p>
              <a:pPr lvl="1">
                <a:spcBef>
                  <a:spcPts val="0"/>
                </a:spcBef>
                <a:buFont typeface="Wingdings" charset="2"/>
                <a:buChar char="à"/>
              </a:pPr>
              <a:r>
                <a:rPr lang="en-US" sz="2400" dirty="0" smtClean="0">
                  <a:solidFill>
                    <a:srgbClr val="92D050"/>
                  </a:solidFill>
                  <a:latin typeface="Arial" charset="0"/>
                  <a:sym typeface="Wingdings" pitchFamily="2" charset="2"/>
                </a:rPr>
                <a:t>TDB* – Full Operation</a:t>
              </a:r>
              <a:endParaRPr lang="en-US" sz="2400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39416" y="2981102"/>
              <a:ext cx="4294584" cy="9237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9142" y="4047902"/>
              <a:ext cx="4304858" cy="6002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3198" y="632460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*Rollout schedule depends on funding levels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86400" y="1600200"/>
            <a:ext cx="3401445" cy="4191000"/>
            <a:chOff x="5562600" y="1905000"/>
            <a:chExt cx="3286125" cy="3748135"/>
          </a:xfrm>
        </p:grpSpPr>
        <p:pic>
          <p:nvPicPr>
            <p:cNvPr id="20" name="Picture 2" descr="C:\Users\doug\Documents\_EEW\_PR &amp; Outreach\Images\EEWstationsCA_20140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905000"/>
              <a:ext cx="3286125" cy="374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05662" y="1940945"/>
              <a:ext cx="1404938" cy="96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ShakeAlert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Stations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(9/2014)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~400 stations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86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ShakeAlert Beta Users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Amgen*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Bay Area Rapid Transit (BART)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Boyd Gaming , Las Vegas, NV*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 OES, Warning Center 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Caltrans  (8 traffic mgmt. centers)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Caltech Safety/Security 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Disneyland*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Google.org (crisis response)*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City, EMD, Police, Fire 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Co. OEM, Sheriff, Fire 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Metro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(MTA)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Unified School District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 Beach EOC, Fire, PD, Waste, Trans.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 Beach Airport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98429"/>
          </a:xfrm>
        </p:spPr>
        <p:txBody>
          <a:bodyPr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(dispatch)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Metropolitan Water District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Ontario City EOC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Port of Long Beach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Riverside County OEM/Fire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Bernardino OEC/Fire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Francisco DEM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Francisco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Fire Dept.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Edison*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UC Berkeley OEP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Studios / NBC*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Designs, Inc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.*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CRADA’s with: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Security Systems*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Warning Labs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48352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* Private company</a:t>
            </a:r>
          </a:p>
        </p:txBody>
      </p:sp>
      <p:sp>
        <p:nvSpPr>
          <p:cNvPr id="14" name="AutoShape 2" descr="data:image/jpeg;base64,/9j/4AAQSkZJRgABAQAAAQABAAD/2wCEAAkGBxQTEhQUExQWFhUXFx0ZGRgWGB4cGhcXGBsgGBoYHhgbHSggHCAnGxwYITEhJSkrLi4uGB8zODMsNygtLisBCgoKDg0OGxAQGywkICQwLywsLC8vLjQsLCwsLCwsLCw0LzQtLDQsLCwsLCwsLCwsLCwsLCwsLCwsLCwsLywsLP/AABEIAKIBOAMBEQACEQEDEQH/xAAcAAEAAgMBAQEAAAAAAAAAAAAABQYDBAcCAQj/xABOEAACAQIDBAYFBQsKBQUAAAABAgMAEQQSIQUGMUEHEyJRYXEUMoGRoSNScrGzJCVCU2JzgrLBwtEVM0NUY3SSoqPhFmSDw/AmNIS00v/EABsBAQADAQEBAQAAAAAAAAAAAAACAwQFAQYH/8QAQBEAAQMCAgYIAwYEBgMBAAAAAQACAwQRITESQVFhcbEFEzKBkaHB8CIz0RQjJFJy4TRigvEVQpKywtIGQ3NE/9oADAMBAAIRAxEAPwDuNESiJREoiURKIlESiJREoiURKIlESiJREoiURYpsQqi7MB5m1egE5LwuAzUXjt6sJEAXmABJAIDNcgXsMoN6sbBI42AVbp2AA3wK8Q72YVg+WQ9jiMjBvYhGZvYDXpgeLYKIqIzkVhw2/OAfQYlAe5wyH/OBXpppRq9V6KiM61N4fFxyao6t9FgfqqkgjNWhwOSz14vUoiURKIlESiJREoiURKIlESiJREoiURKIlESiJREoiURKIlESiJREoiURKIlESiJRF4llCgsxAA1JJsAPOvQCTYLwkAXKquK34iMnVQDOQCzSOcsSKOLXOrW8LceNWywmGPrJL2ysBc+SzR1TJHljDkL31KA3i3yawF3WxBzIbIwNhcsbNYG+ljeubGZ3uvca8OF8Nd8tZFthUn1LGi1r5Y49+oZcMdo1V6bbwkuGzWByesWUrfm4IN/C9u7nV8bJ2PwOJFzhjfDIHDyGs4KL6mORvZsMtt9ev33KD2vjreqgbTRiCbA8dDzNiSTfW/nXUo9Ik6Zsb4jDHXn35DDYsM1yMDfWLc92XitOHactimbKGW2gs2W97ZhqRw9wrqBjHG6xOc+MWVvOxc0BEKxzXAukgIbNa9lkPaBsrcwDw4WrmuqA1934W17tuyy3sGk2wx3b9nkqlK+LwjCQFksbA3uAbaqb6HQ6i1ta0Ry0892YE7PXyUHMljs/3fYrEvSligqEZQ6ntArmSQG1r3OZCNfVNjfyrz7BHc+7KYrHhXDd3pUw8tkxCmBz+F60ZP0uK+0W8ayy0D24tx5rVFWMdg7BX6KUMAykMpFwQbgjvBFYSLYFbF7oiURKIlESiJREoiURKIlESiJREoiURKIlESiJREoiURKIlESiJREoiURKIonb+34sKt37Tn1UHFvHwHjV0MDpThltWeeoZCMc9i5xtLHz41/lDZb6Rr6o9nM+J+FdNjGQj4c9q40kkk5+LLZqWDGwBEaNDZmsGPJhf1fHmfAjw04tdV/egnJuzeOPctjIzGwtbmc+God6iPQchOpuQQvA6jiLnvIFvHzrG6cus5pytuwOWWocsVULC7XZ/wB7r1iIVC2LAki4HO97nS57+Q0ryKYlxIbbUTswyvhnbWcdua93A6svez3daLEkHILE68LtmIzEKL/URb3VqcPjGkfoBewJOPmMcrjG0gbN57Svj4UOoJ000PMWJzAm1vqFxV5mmpn4AHhlkLb/ADvbHJeBzZWgOy8wpNNrulgGfICRfW+oAa+t7m/d3i4rD18ztYudlrbvC23uVzms0jojDUL+/e1Rm1NtN2gVBGo1OtgTZso7Njfl8NK6NPRdZZ2mQc8OW3DyUHyBruzuH1y/uoHEZWuygJ+QL+8G1uPLSuxCJI7Mdd382H9+ayuLTiMNyxMtalUCrDunvticAQqHrIb6xOdNeOU/gH4eBrLPTMlzwO1bIah0eGpdw3X3ngx0eeFtRbPG3roT3ju7iNDauNNC+I2cupHK2QXCmqqViURKIlESiJREoiURKIlESiJREoiURKIlESiJREoiURKIlESiJREoir+9u8yYNABZpn9RP3m8B8fq0U9OZTuWSqqhA3ecgucIzzOZJWLMxuSf/NB4V1DZg0WrjXdI7Sdmplh1MWcC7E5V/afYK5ddUFjMPfvVvXRp4hmQe5ZMDsgWu17ixvfhp46e3uNfIS1xcSG5G+rPHxx5roOpmnPEjXu5YZblDbUhHO/Z/C4+N9eI46+ZrfTtudJuR1ZX1d3DgFz6hpaMfH3nx71oNAQdbG4sBb1SRrc3IGgHK/xr0PBGGGu+22wWvnfXYKsNsLZ29/TeVh6vKO1r3ZbHQEWOp10y668O+rjIC42875kcMMb4cxdSAOjb3ZfBhiSqgWUAgEm1gQW04DgO4691aWVfVlziS4kjDUbYYnYN1sEEHW7hnfZ+53qJ21IIrKpJPHOLAk3ueA4G4NtOFaKCE1N3OADRha2Ftuee/fkrZyyLsm518eVtWZyUSsbNqST519IyJrRYCwXKfLjdZclWgAZKnSusMgorGrXcVFXBZ9k7Ulw0qzQuUdeY4Ec1I5g91QfG17dFytjeWG4X6C3H3uj2hDmFlmTSSPuPzh3qeR9lcOogMTratS68UokFwrLWdWpREoiURKIlESiJREoiURKIlESiJREoiURKIlESiJREoiURKIo7eDbCYSB5pOC8BzZjwUeZ/aasiiMjw0KuaURMLiuHYjaUmImaaU3Zj7AOSjuAFd9sYjZotXy8krpJNJym9nSjSs7wtcSsWIiDJESbKra3NgL87+8e2vnemLtj0hnlbO9/VdilZp2AW1iZ+0ECmx0uBrY2N8wHdqeXwJ+UZD8OnfLb77hr5Lqhgc0nIe/Z1W4YxW05FkHZXKbZiLaC3qnQa6Eac9K30xMTvjdcZcQc7X58VmqortsBifI6r25Gyq20sUmoDBTw77MObWN7DTj3+Nboo3udcAn6btWI94LnSxdXbS/b3gtNtoJ2bNc3HhYWuSL8LagXAOntrT9jnAJDcP3tjvNr6wqg5m2/PK/7LexW0o4YbLfMbEtpc3GhuLgAgngSDrWemoZaiUE5fTMbcOFxrC6Er2wx6APs3t7vbeqwZDM+Y8a+zpqYQtsF8/Uyi+C2WjtWpYQ65Wu1eqwLf2du5PiFzRrfwsxNuF7Kp0vcXPca5tR0pDDKYrOcRnYXtfbiF1qXo2WaPrAQBqubXUbtXZjQ5c7IS2oCkk2GlyCBbWpUldHVaRjBFsDcWx2JU0b6YgPIudhUaa2LOFvbv7akwc6TxHtLxF9HU8UPgfgbHlUJIxI0tKuieWOuF+lNg7XjxcEc8R7Li9uangVPiDcHyr5+RhY4tK67XBwuFIVBSSiJREoiURKIlESiJREoiURKIlESiITRF5RwRcEEd4oi+sbca8JAxKAXWliNs4dCA80aljlF3Au3G178dDpVbZ43O0WuBPFWGGQC5BWpit58PHxc8SospsWF+yCRYnQ6eFUOrYxjY226Jt42VopJDs8QtP8A4yiMBxCJI0IAJewUANaxIJv+EL6aUNU7EtYSBfG41d9/JS+ygWDnAE6sVr7O36ixF44lIxCvlMUlwB2spYOBYjy18BXpqNJrdDN2V/FPs2iTp5DYobbG/WIixHUhYrrMI2IzEH5ESki5FiCyDXxrNLUTxuc0kZXwB222ner4qaF4BF8dqkd5cBFLkGNxUQy3Kq3Y46E26wX7r8vbW9hmiylI7m+oKxPZDLnFcDeVRt7MPh4o29FeOS0ZYsuuRhLEoF7nirP7qqdW1EcrLTF2OIOjbI7AF63o6lkY4GIN4XvzVl2Xu110CSplDEerqOGnHUfCpU9TVuZ1jX3uTg4XGZ1ix5qE9HSNdoFpFgMQd2zJYZs6Dq2BVlZSwYhcq31Y8iLA2INr89LVc6r634XNs8Y2222HXwzVQpDEbh12HC/HDHYt1E9IZFAsS1r2FrEXYj3E+dq4c1C9lX1Op2N93vBbqOoBiMhzbz98lW999qiCRkw9xa8YuS13HryG9/V0VfysxN7CrZaeF0ugxuWeeO76rXFI8x6TznuCjej3YHpcueQ3AuNdb29Zjfie0o17762rsTdZE1lKMCRpOI1C+AGwk+FjZclnVSvfUEAtBDQNRNsztV+gGClbqFSQX7Kub5W4gEKSbA2NiyhTyvcVhaymL9Ftw7bjfxWxzpgy7rEbLC3JVPbuwlSRLAKYplUgaLoVKmx71tp4ged32iURyAi5aHAm2JBaSD9fFYpYWiWMswBIIHA2I7tXgpvbWFUYGFxfNJGcxLE3OUHgTbj3VVSQxskp3tABLhyK0V0r3wTtJwANlzvFLavtgvhbWK08hJAHEmw8zoKqqZxBE6Q6gttJAZ5WxjWurYXLhdnO40zllvz6uO62HddVY/SkNfHRmR0IN/jkIx3uPoOS+xfoNfa3wxi9uCom65SaRnxCZkaZQ5WLrCidVKRYBWIGZYxw7q9lnEcrYmvLGNBAsbZEYnaTiVKOnDozI5oc91jiPLgAr1DuxsySN5V9RDZiY1UqbA2KtEG4EcudXBzi3TbO+23SwVJADtEwsvw/dVTejYuDV8OMPldWmRXNrGzB7r2QO4GqXdITwl2hKXfCc7GxuNyubRxStBfGG46tYtxVg2Rizs3Z6YmJQVmQSGG7WDso4MSSBqL6a2FSlnm+B736V8MhsJ1WUY4ITpMa21t/opnYG9OJnhkkIi+TCFhZtS6CQ210te2vdVDZahzHSNLcL4EHV3hWGGEPDCDjvG7dvWvsXpI6+dk6ghOsWJADd2YrI5Y62AtGdPiasNU/TAa29xffq+qh9laGkl1uSvGCxqSi6G/IjgVPcQdQa1RytkGHeNY7llkjcw2cse0tqQ4dc80qRr3uwFz3AcSfAVMkDEqLWlxsF6g2jE5ssiE91xe/lVLKqF+DXDxVjoJG4lpW1V6qSiJREoiURKIlEXiaTKpY8ACfdrXjjYEr1ouQFRN7t8sRBZUjVC8MkqMTmIEZQWZbW1zjgTWGaaduiTYAkC2Zx971tjhiJtck47hgora20pJtl+ls7LK0sI7DMEUNLGrALe1iCeN+NRdEySN0jsTjrNsL6slMOMcgjblbYL+Kp+ycTJE+K6qaSJzOBGVJCZy0nZYerZjZdR6xWswlewMLcgMeGGPctLo2uvpDWrHu9vvisTImExKo4d1BbLlbssCQQOyb2sdBxrU+TrAGusQSOaoEIjJe3CwPIqK6TMMoxGKRVAUHDWAAAF4peQ0ryYBs4A2H/ilO4ujuTfLm5WnbS/cGA/P/ALstRl/ghw9VFv8AEu7vRa3R7B6Rs3EYU65o3QfpAj6ilXUxxe3v8rei8qcCx3d78146OcF1mLOIIsJI0lHm6Xb/ADNWajb94G/lvzsPJWVLrRHabfX0UBipDLio3P4ck0v6Luyx/wCmie+q5jpOkO8DwV0I0Q33uV6352RPNKvUhgepsHAawPWKxF1BIJUGtVdG57mkNuBdY6N7Wg3NvYVF23sDERIevmc9nPkYuQyh0QntG2hdeVZ2Maxw02aN9dh9VpdISD1ZB7/2KvMoZNmwZGZW6+IXU2NjL3+XKrmlzKQlhxF7f6is5s6ou4ahfwCzNKMdgjLa8sSllIFs665lsOGYBlI5MARyqYcamI3wc3ntG7+y8cwQyWza7UsO5D3nYNxXMoPfmCuje2MMffUo5zPKxzsw0g8bhVOg6qN4bkXA91j6qib0bPfrSSOCv/iErh/bmJPtFV0pDan4/wA30V9TM1tO7GxIIHGyuHRNhwqDxV7+YZK6tZ/GE/yjmVyaA3o/6is2xN1Zo5o5GRs3yQbVcoWPLfg1z6p5VyYoJQ8XGRJvfUb6rLsSzsIdY4EZWOfFN44/umTxmQf6cX8a2sb8/wDT6Fc6d1jBx9Vk29HbZ0HhET7lFQp2/FANhHIqdYbRTncuYYtrmvr25L4om7liwDASqfmkN7iDXJ6cv9lttI5Fd7oEfiTfYfRdWxOE6/ZrRqRmjaSM+3NkPkQ8beTXrhwvDY45NTCCe7Nd2VhcXs1ubYe+5cdw5bMU1Ui99SDcaEVr6Qoo4mdaHXuedyquj618r+qc21hysF17dqI+hYkc+tj+MUFcyNv4NzeK2Pd+Iafetcz2LLJJNDmZmHWiwLEgWNuBNK+nZA58bBq5i6nSTOmjEjt/NXvbUV9iYX8yn1LU6n5cfH0Krp/mP4BbG5cVsLjB+TF9glRg/h5P6vVeyH79nH6KrblRWxcP98H2GJqNOfvm/pPNqsqPlFdHOOWTEzQxkxYqMdknhNGQNfEBjY81NjwOut4bI46Bs9v97Hd7GKyMuxg0sWny3j3jrXFdu4KZcSRiHeSQN60hJJF/HhqLWGgIrL1hcDfPWtwaB2cl0zY0yw7PlnKBjFjJn0AzELiCSAeVxp7akLfZWHZoc2rOSTOW3zDuRWbYW+GLx0ipGkcIZTITq5SJWyAkm2ZmcEAAAAKTfgDMSSTPLWHRAzOtQdFHC27sVYcLj3zsseJjxDJ68V1Dj2qdD4EW8RVgjkb2X6W425jLzUCWEfEzR3i/Jb0+8WGjRWkmSPNwV2Aa/DLl4k30sOdXCVpbpZKkxPDtGy3MJjo5ReN1byOo8xxFeRzxydhwKPieztCy2atVaURKIsONHyb/AET9VQk7B4KcfbHFcu6Q47zYb+44j64ay1vZbxHqtVN2z3+i84iK2wgP7aD4zRUj/hz3+qlJ8/uXjcbZKTYjHxSi6OGVhwOrtqDyI4g8iKopBcgH8v0V1U4tZcbfqsey9jPHtBBJ/OxSKsh4dYrfzeIA7nAIPc6sKj1RikDNVxbxy96kEoew8DyWPpEhvisZ4HC/ZzVZVfNB3H0UKXs23epVj2wg9DwA5ekfuy168D7IBuUf/e7u9FEdFeICTFPnD9lyfeq++o0z7SjeCPVW1TLxk7MfT1UvszEejYbaRA7WF65E0te5aWMf4XiFaI49Bz3LO86WgNuPvzVJSVVxaID/ADYWMf8ATjyH4gn21zTct0tuPmuhG3IK+7+bflwzqVkdUEOYquUZmMipqWRuR5V0amR7S0MOa51NG14NwqDtHes4hWzKzMVKZmkvZSyuQFAA1KLy5V5HR1VSNIYgHcF7LV0tK7Re6xzyKveMl+9kJ59fF9qKqddtIb5i/MqYs6pFsiByC0ejjF5cLPK2kaozezX/APLe+vaQWe/db1U6uxDAMyfoq/sPaxixRUEApHEpPIPGirr4XzA+BNeUsD5Q57MxiN+OXeFCqnZFoh+RNjuvr7irRvfhVljXEIOzJowP4Mtsovb51urPisdezkECduWvh+ypdCZGugOYyX3o4luTpbsMfjHrVkDrzOxvh6lZadmjS2It8Xoozd/bEr4iNC7kDqTcyyEsz5CwILZSLMdLVRE+QvaS7AkjwuunL1YLmAYht8lubzz2xT/nkP8ApxV0I/8A3/p9CubUDGn/AFeoWbeKX72wfmj+rUKY/HBxHIqda37qcblyuV7mw1Jr6172sbpONgvjY4y42CzRbKktmDANqcp7uGp5Gvnq3pNkoMRb8J1676jbYuzRg08gkBxGfBW7o43lAkMUvA2hkVvElYmt35iYj4NH3VyYT1b9A5O5/uvp5gJGabMxiovf3ZgwuLZ/wXBHmdCD5lePirVpkkJpjTn/ACuBH6SDyOHgqIYgKgTtyc03/UCL+Oau+7M98FiT/axn/SgrNGfwzu9WvH37R71rmW6+JUSwjn1o/Wq7pcHr3ncOQXnR38OBx5ldB2tKF2Lhb8OoX92q6nGNnH0K9p/mO7ls7nSg4bFn8iH7BajD8h/f6pIPvm8foq1unIpxUFv68v2GJqum+aOH0VtSPgUnvdiym0GMZ+VQddF4ugbNH5SRhkPmO6vH/BUmQbRfwC8YNKAA+8Vl6RcIkyYfFR6iQK1/yWA1+Ke41dVCzg7avKUmxYdS2IovvRjR3YjE/bNS34UD9PMKtp/EX3H1Wr0XRWnk/ucX201Sov8ANx9AvKzGwVe3emc4zDsWJKYtEUniElSQOl/mnKunDQVko/he22sY7zhjxxK1VYuD38j9AtzfvAW2jI8YtIwijQ/NkncRh/NQXbzFWzN0pur1E3PcBzNlXE60AO71PILoEGwYh1WHiUIkKKS40e3BVDcbsQxY/wAa0zwtlIjtliTrHDYTt3LNFM5jS8nPADV7GpWZFsAO7v1+NagLCyyk3N19r1eJRFhxZ+Tf6J+qoSdg8FOPtDiuadILhZsMf+QxH1w1lrOwOI9Vqpx8fj6Lxi5QdhAj8dB8JoqRYQHvUpfndyzdHGIDY7F272/XNU0YOmOH0VtZ8rvHqpeJ12gIMVF2JoJjG4P4cay5ZEPet1zqe9bd9bCGycQVl+UbHIg28Le+4qmdJOLyYrFnvOF+zmrNUjSlA3H0WilwZf3mVYdsy/cGBP8Ab3+EtRf/AAY4IB+JI4ei5tuJtzJjISToTb3dr923to9ugQ7YR9PVXX0wW7QV17fzLHhyq6GfERl/EIVd/wDTiIrTVHQicRr/ALLDS3fIL6vr+5XD9h4p5MYjH8ORmPtBNZZGAREDUOS3scdME7V0rpkBy6fiB9vHVtT82Pv5FZaTsO97FzLZTHKb9/7BX0fRHyTx9Avm+nB+IH6RzK7XFg5JNnQLGuZuuja1wOyst2Nz3C5r5wxmSBzW5ku/3FfQtc1srS44aLf9oWPbuzZIMKMPDF8kFzySD1ex6keUHPk7KljY9kW1zG0ZInxw6DBe+Z171ZFIySTTcdwHv35Ll2yYmiabrWvKXOfW/jf23v5EV3OiGMMOmw5+QC4HTkzxKGOGG3bfNdN2M5fZuJvyiMg+kqtY+9FNcyVga+eMZXPmAT5ldWmkL44JDna3gbcl46OF+UmHzWmUeA6xSB7L29lY6HtX2tHqtNU0NYbfmv5KG3YT7pX6UHxEVQiY67H6tNw5ryVw+0PH8i2d9kb0u4/HID5dXFW5s7WOna7Wz0Kw1IJ+zW/N6hSO8cROzYAOPVn9WqmSiIQPOojktFQLtnG0Kg7Og6sMT6/C/JQDfTv4a/7Gr+kK77UQ21mjG233qXCipxE0m9zktuU9oZieJOnMEcfZesTA/Qwx9Pdl6Ggm9lD4ZCMYzLoTBIWt85YyynTT1lQi3cK8mGi1o13HNd7ox2lEd1x771dOm6K8MR/CzJ9Un+/uq+Y2mb+k8wrqYXiI3+ilN0l+9+I+nH9lDVTP4V/9XMqTz+Ib71Lj+xS3pcNjp1q/rVs6Wtpv4DkFT0d8pvE8yunb0X/kLDW/Er9S1mm7EfH0Ksg7b+H0W3uFf0LFfm4vsFqMXyJP6vVSk+fHxHoqf0eyk4yO/LGr9jiaRD71v6T/AMVKY/dOW9v1K38tJbQBQxPcq52Y+4Gq6i33nH0apQ9hnD1KmN4ZTDsTAhtGEUWh5XC6fFa0VLbtYN/oVVTmz3+9YW9h5rbIxh/5nEH/AFzVf/5B/TzCNFqq3HkVj6Mps08hH9Si+2mqdHk4b/QKFXqKgNgODiYiOe0Ifgs1ZqY/G0bvotNSMD38ipjf2QjFzMou0QgnA+d6O6yOo8erzkeVWSECpufdx9VUwH7O33rK6Ls6dWcspBWWNJEPJltbT3qf0hW4H4+IWN7SGAbCQffvJSVWqlKIlEWHG/zb/Rb6qhJ2DwU4+2OIXJ+lVjmw9v6hiP8As1mqsm8R6rXTdo/1ei8Rsf8Ah1b/AI2H7eOjfku7/VSd88cF46IiTtDHX5E/aNUKa2kz9P8A1Uqv5Z4j1WHc7bDw4yGIapM04I8fSZdfd9Q8arY4tnc4bQD3gcvqpvaHw2Oq57xfmtLpdjviMV54X7KerZj9+OB/4qun+XbhzcrftVPvfgPz4/VkqqQ/g+71QfxJ7uQXHt3oPujDgc5Yx72A/bUnjTBbtWns/FsXVekjaN4YLn1cNK7eEjhcMv68vupPJ1jI99j4Y+izwR6Mj+Pl7K5lu3b0mL6X7DVzGExSu2N5kL2V1pI2jW4LqHS1EXKoouzYfsi4F8s8ZNrkDQa1VWkB7HHLHkVCjGB97FzMbMljRndQqrqe2pIBIW9gxPEge2ut0V0jTRx6DnYk7DsG7cuX0tQTzShzG3Ft20rsHpLLsqFkZlJljF1JU5WlAIuNdRpXIc8ime5p1ut/qK6TWffNa4am/wC0LW6L9uy4uKZpTf1hbM7DQL89mI9Y8PCpUxeJHNLicAce9TqmNDWuAtiua5C+KCLxMEJN+AtCl2J7hrrWroidtOJJHnAX/wB2A47Fh6apn1DI42C5LvQ+S6htKVMFs7K+hkFyDxEKAZrjvKgL9KWsszniJxd23knvP0HJa4Im6bWM7LBb3xWj0RyFs7N6z9a583dGq5kHUyhv8g5n0VTpxNG5wyD7eA+qid15Puxf/j/9uoRD8Mz/AOruRSQfjX//AD9StrpBnyYsm+gmUnyEcR/ZWymZpmoH8g5OWGtOj9mP83qFYcfhXl2fB1YLFQyNkGYgi63sNT2hy765xaZIIy0XtY+S6MrQXSRk2uFTcZsiSNDmV1PEZldCQCLgXHHW/GvDLovGmy18MbH34Lny0DmxFzXg22eCh0iNxdiCt14ZSbliB2uOnh3d1ay9pbZoGOJ1jAC+V7b8ea5YJafivsHvXjqwUnuDstsTiQx1U5RcfiI2zM3lI4CDvGcjhWd4bNUfB2W49+oe9y+lhZ9nprHM4+P0X3ph2qJJFCkFVb6gQD7y58iO+vC7rHucMhYDzv58lOIhjmxa7Fx77W8lat0W+9+IP5cX2UFQZ/CP/q5lSePxDVx7YUgGKhv+OX9atfSwJkfw9FDo75I4nmV1bb2HZ9h4dVUseqC2GpzDiLd/ZOnhWac/dRu1XHIqdOPvXDd9Fn3HW2DxlxbKsaG/J1gS6+YuL1GH+Hedul6pJ89nH6KmdH1vTI7f15fscTSH5rf0nm1TqPllXHaW73pm05gFbIoWOaQiyiO3WGJCfWaQMFb5q35kVPqHPncT2Qb8TYDyVfWhkDdtvUqudLu21lkjw8ZBVCCbcPAeR4+Sg86SSB8hIyGHfr8MvFTgiLGY5nE+inWT7y4/wnxP2xrxv8I3+nmFC/4nudyK0+iAHO39zj+2mq2lzfx9AoVeTfe1Vnc+/pgBOg2hDb2ib+ArNBbTj/T/ANVpqMncTyKkuk7apg2lmHEKjeelreRGntqyaMPe7u5KMDrRN7+ZVl6P9rgwtElz6PaaDvbCS3PVeaWaO3eiVZG9z2X/AMzfTPx9VQ9ga+xydh9D3ZdxXSo3BAINwRcHvBrYCCLhYiCDYr1Xq8SiLDjP5t/on6qhJ2DwU4+2OK5V0nL28P8A3DE/9mstX2W8R6rXTds9/ovKL/6eX87B9vFRvyHf1eqlJ8/uXzokt/KOOt3t9o1VUnab+n/qrKwfdniPVQewpPvjgh/a4j/7M1Qt96f1N5BWD5Z4H1Wx0tvbE4vzwv2c9Wzi844H/iqaXsX95lWba04/k7Aai/XA2vrwk5VCT+D7vVegfiT3cguObtYn7qwmv9PD9otaAz4lN7vhPAq/9K+EkV3CrI+d1UKqEhURnl5A8Wk+A7qxh33xa7ANvY7b/RTbYxhwzNvLBUnZWycWGDrBKCrAjMhHDXnauzR1FG2J7ZZG/Fhnqt+65dbHUOkYYmn4ce9dhwG9MpiQTYVSyi3yhXlpzJ9+nlXLfWsj+HSD7axfHiLZ8FtZTGT4viYTmMOd8lXd+MV6ZGQvURMIygBkQA5pI3JJB5CPu51ndW9Y5pLDYHVc6juC0MpxG02de+3+6yfy4voseGaaAKhRrhhfMjB7XzWtcfN4VUZpTEYgw2x1G+Jup9VH1nWXxw2WwUXuZtRcBE6ekwMzMSSuYixCi3qcbr8atM8weXRsOIAx3X371ExxuaGvORvgvOD2pg4XDrKueyDMUdiRGoVQfk7W7INu/WqWioBB0crnVbE32q0mIghYN5NsxYxwZMWSuhI6l+1l1UXsAFBubW4m5rZBLK2USSx6VshpAD1WSeIGIxwu0b67E/RbWxN54cKD1WIcE31ER4G2lmB7hU6yqqZ5utY3RwtmDldU0NHFTw9U46WN9Y9VgwW3cNFKZFlcHs2+TPZyWsdePqjlVPWVAhEYaLhxde+3ctHVR9eZic26Nv3TbO38PiWzSTSZibk9Vx0C8BYcFFaaKsqaZznOYHF1tdsr7t6y19BDVNa0EtDb781tbG3wTDLlTFSZfGLXTQcbg6aXtfTUmsrnVAeTE3RBxtcEclrZHHoBsp0iNdrHmtjae+kU4tJO5te3yRFr2N+yB3Col1W5wLgDbhwUZqeF8To2fDpWxxORuoibaWGfsnEERnV1EMgL6AZSw1Cm1yOfeK8d12pmPEe9yyUvR0UT9J7r7MLKY2bvXDCjxxYgKH9YmNwTpYC/ViwA0ABFhwrxj6ljdENw3Wv43zXQeyJx0syMr3t4WVd27BFiF7OKhBLAnNmA0BHzbjiNPCrWSlgA0HWHD6rBDSPbKZHvBJ4qzbH20sMDQLNAwfKWOYXuqIvZOYadgcRzqkTShhj0bA31G+K6BijLg++I3iyoD7s4i90eBtbjLOl/iRXUqq+mls74gcsWn91hpqeaK7TYjcV0rdLbmIjiaLE4YMjEllJR1LNqzKULaMe0VK8SbHlXPjrWRDQB0m6tRG7Gy0yU3WHS7J97F83v3tkXDnD4TByID+LibKOd9FHPXQG/fa9XOqWTN0bho14i53YKDIerfpG7jwNgqv0Y4WYTq3UyHqp43YZSDl6qdL9q3N199e9Y0StcMcDljrCk5ulGQTbj3rtGKhmlRzJaJMpORTd20/CfgB4D31oIkl7XwjZrP07vFYw6OLs/EduocB9V+YxjWY5mJLMbkniSedVdWALBdAvxXaRJ95cef7fE/bGoAfhG/wBPMLMP4nuPIrS6IZ1MoF9Xwll8TDO+cedpEPk1WUmD3t38wF5VjAH3rULu/gZI9oRxOtnbGxuFBBOSNZS7EA3UDMONtTWenaesaPyix8R9FpqSNAu238wVg6ZY77RP5ta0PNpHd3IKqFt4m9/Mrc6KgwxWDtzjxan6AMTD2Zy3xrymP3z+71/ZV1XYt7zH7rsexhaILyVmUeSuVHwArXFg22y/NZJjd99tj4hb1WKpKIvEyZlI7wR76i4XBC9abEFUreDY0GLWBpJ1hkgRo5FcAgq4AkRlLKRqoIYHx1FZ3tbMyxNreRC2NLonkhtwcuBVa3t2rGsUOFwiNJFEwksqkmaRdY1VQPUV7MX4dhVF+WWWWMM6pjsNZv447TsV7I3l3WSDgPfvvUP0fLicE800wSIyKAOuYC9yWJyhr8be+qTWsY4GIaWBGF930VxiEjNF+GIPNYOrw8WIimGJLGPrDlRCSWkd3JDXUCxfTyqrrZ3Xs2xJBvfK1uOxTDWjeMfNedtbTw89+sillJKkl5MpbICFuwu1gGbS/OvWtqNLSc8X8U+ACwCxneRlFkhjXl2izacLakXqH2Vt7ucfIKfWOX3B+mt/MYfKOXU4YAew5f21oFK12dzxJVJlDdYHgpBN3tsS8pgO8uqfAMDVjaJoyYFWalv5lVtu9dh5ngneTrEtmGct6yhhrfXQiujD0TK9oc0NA97llk6RiYbG6ijOp4gnzrW3oeXW4ef7LM7paLU0+S+iRe6rB0Mdb/L91S7pjYzz/Zfcw7qsHQzNbj5Ks9Mv1MC+3FTHREOsny+iqd0xNqA81mgw5f1UZrccoJ+qj+jqSPtutxNkb0nVv7DQeAKLAS2XKc3DLY3uOVuNS/w+jDdMnDbpYeKrPSVZpaOvZbFbH8mSfiZP8Dfwqr7P0b+Yf6/3UvtfSOw/6f2WGfDFLZ42W/DMCL++rY6Kik7FjbY4n1Vb6+uZ2zbi0fRYTbuq3/DKb8vmfqo/4pVfm8h9FcMFu7DIFAjJJym9yBYi/f2TXxM87o3uF8iR4Gy+wi0XRgnOwPves2M3YhRc3VEkaEBzbzBJ14j3VGCpL3aLnLm1UkzG6TMt4Wj/ACLBY9k6Nb1jzBsLedq1OkOrWPZ71zxXT7b9wWFtiR29R1vqNdAPM6Hlp7daCQE4G/P3nyVhralou4eS9YXdtZNFzcOPlroLXIt7ajJO1iujq5nZge+9YMVu7la2vEDWx5XJ07tP96tY4OaTdePr5GYlote2a84rd9UjDl9TyyeNuN/Pw0qMbzLJoMC0fbLRh7m57FX9o4lYHCkNcqGBXTQ8NL+FbW0r36wvI+kI3i4BUnuxJLjJhBhnl6wqWtnKiy8Te9h/vVUlC4DEAq9tZGdZVrfYO2IvwZz5MJP2k1ldRN1sVwqW/mWJ9tbThB6zrQOeeMge0gCqzThuWkOBKkHNdsPgoPrMO3r4OA/my0Z/ymvA147Mh77FTsNYU0+24njkiZZo1kDZghUrd+LZeyCbm9yDrVIjmbYB1wLYG+rxU9Jpxtjt4rU2Bhlw7gw4wWDZlEiGNke1swcZl1XQgizDjVrp5AQ7QsRrBvfuwVegCLHELon/ABjMiZ/R1nYD14bEn9EEn/NVrelLmzmgHebeioNEz8xtst+65Ttd8RjJpMTODEl7Mzg9m2gUJ6zNyAA7ta9Mjb4HScccPeAV4FhhgBh73rqO4GwzhkbFzoUJjEUEJsXSK+btW062VyCQOGgrZDH1TC52ZxPvyCwTPMr9Bv8Aa3vH9lfNnwlI1VvW4tbhmY5m+JNXsBDcVmkcHOJGS2KmoJRFqbT2jHAheVgqjmTVM07Ym3d3DWVZFE6Q2aua7wdIkUhtFEjW4O6/x1+quTN1tQbuAaOALvHV3LpwxdUO0fRVSbeCR+yHIufVjGW58l1NQbSsbqud+KvLgpbZW5OKns3VGNTrml7J/wAPrfCtbaeQ6rLO+pjbrurRgei+P+mmY+EYC/Fr/VWhtJ+YrO6tP+UKQxO7uzMGFMyDtcOsLPcjjpw+FeSCCG2kM+JXsIqagkR6kh3rwMWkEJ0/Fw2t7bVWa6NowbyHqtH+E1JF3uA4leIN/wBXmeBYWDiIyqxIKkKuYqQLEHlpepNrNOJz2jEX8vBZ3UWjIGl1wSBhvWhs/f2eTG4bDmKMLOpJPauLFuBv3J3c6U9RLI46Vs9m7iVdW0MdOS0Em2tQ/SNshXxOJkMSk9UpDm972AHA20HhyFJK+pik0GvIAOWGVr7Nq9hoKWSl61wu+9lRt0sLmkmUKpK29YKbWJGmYG1dLpOaQ00T9I3OdjbMX1LJ0PDAayRkjbtF8M8ipnGSYhHdUwkhVC3bJRFIW/av1fcK4kbesbpPlA3Yk811H1DWGzIB4fUqDwm0uuxsTBTExkAYX4HRTqPbXcjpnRdHyse7SBaSPC64Mk7ZK6NzW2INj4qwbybILQsxkzyRDOOZZCAWXXu4+xu+uV0XVfZpxbBrsD6Fd3pulbVwlzG2Lb++9ZtgbJCQxEvlZmDMOdyLgewWHmxp0rUiepNsQ3AevifIBe9BQfZqaxb8Txpd2pVLBt9224D0ki//AFONd1gH+FkfyHkvl33/AMRaf5m8wrVtHBSjq/RzAwynOZSwObMbWA5ZbV8xEIDfrS4bLWX2tZLW9Z9yMOKqG2toStIYZAnyLut0BAJuATqfya+n6JpmRNMjCSHgZ7r/AFXxvS9VJUPDZc23HJaWau2uLZXHc5FmFpLAKyL9IAHj7DavjOmoRFPdp7QJ4L7j/wAeqZDA+wyFlubNw0mbM/yYtoQuVs1+Fr6i3hyrlEsOAx5Lp0dRUyOIlFxvXjFEPNJEhspOViNANLObc7Xb6q0tdaIF3d78Oa+UbRl9eWxDC9/fJSUUUfWNGHIAAVu4E6qB3ZRYeysuiQAe8e96+plLKqJ9Po5ZcQve1cow0iKOrstswJF2DAkZh4aW568KiwEyB174+zZcKBug4NIscvf9htWrtQyomcM0l3y5Q2gWxOvYbu+NesYARaw98Qu5UTRxsYOrBvncLV21IyYSSaW3YRWW9s4JYDJoBxzXGndWilFpQG6/e/YsXSUEMlKHhui6+rKyjN1NlLiUV5Yo5C7Rkl1BIVgbgE6geFWVEsjHkMcRa+vwXtBTU5jOm3VccVJdHG7uJw83XxJlmkVlyleykbNe5v6o0FhxPlV89bK8iOLdxPvaqaejgawyTmw58F1Hbe8wwSxJNeWeU6KgCjSwJJPAXI7z4aVd1roo7ym53LGIRM89WLDeoc9JADC8Nlb1byKGa3GymxNZvt779nnzsulJ0O2P4XyAO4KwbOfD45GdsOhANvlEBJNtbgjStMMrJwfhy4LnVEMlM4N0vArWxu4OCk4RmM98bEfA3HwqbqaM6lBtVINd1X8f0Yc4Zv0ZB+8v8KodSH/KVe2t/MFUdrbuYnCdp4XAH9JH2lHjddV9tqzvgeMHBamTxuyK1sNvW68WEg7n10+lx+NZHUbDkLcFbp2Vq3O3twauA6mNr9m5uik6HKOAJ7+OvGroHPgP3nxDbrHd9FROx0gs029e9dSjcEAg3B1BFdprg4XGS5JBBsV6r1eJRFxzp5WbrMMRfqMrDw6297Hxy8PI1mmaNIOPBbaUnRLRxXL8DA8sscSsAZHVATwBdgoJ8Lmq8FpsV+kN09zcNgUGRc8tu1K+rsedvmjwHx41qawNyXNklc/NWOpqtKIoneDYEeLVVkaVcpJBikKG57yOI8DVUkLJLF4vZWxzPj7JXK99JY4FxCquiSopJJJIFwLk8a5AYOs0RvsvoXl32WJzjmuh4TCxDZySLGgb0QEMFFxmiudbX1rpTC0B4ei4kTiagDVpeqoeBxhkxOGjUoJpFORzYMgBfQHIW5Nz51zIonPdYG3js4ru1744XkFoNl53z62H0iN5cziEHN5kWGvhXpj0JdEm+Ppdete2Wi0w0DFUrdKVs0zak2HDvLGu30nb7JB3f7Vyegrfb5dLfzUxtGDEu8mSdFibMAOpYnI1xa/VjWx7640ElM1v3jST+ofX0XSmhrH4B7bbyoODCLDjI0D5yrqWNra2DH9tfQMq+v6PkwsA0gY31WC+cdSmGujxuS658ce5Tcu1wmICAi7IjAkjLnCAMpPDUA8eagc64DKcvhdINRx22OvuX032xkdWWP7L7/svQ2shnazrlQxi7MACQXLkXOupv5Wrz7O8RNdY431HLCyQ1sf2l5cQABYenkq7HOvppe65OvzXuMuUNe9+HCvpIgR0YW2N9Ei1sb2tkvkpLf4i03FtIG+rCxUxi8XHIIx6U0ZRSCIpkAa7Frm5462rgRNfGTeLSvtafovqq0wVMmm2bR4KG2xHEpVklMjuWLlmVjfS3q6a619F0TPI8OY9miG2sLEbb59y+V6Wpo43BzH6RN7nwWhXZXFVh3axsca/KOijrVJDMBdQNa+X6cjkfMCxpPw6gdq+v/8AHamOCGTTcATljuWbZe2JJbgSICDa4VQfYVUe8GuPU0pisXNNjxWptY+ZpAffbipIRrhy2fsjmzaXAGewzaG7WH6J76oa50gAGPu3kpURhpdOVxGlbD3gtPD7fikJtGUZzqxCA3Y3zEgDS418qukppGZm9uK8oukqcy3jZY5n3crZ2xjlfCS9oZmQKwDAi4ZdbA8SANe+9QiBbJ+ylWMi6/TZiD5FZMZtPqUzG9ussSOOSxOmumvA99RYzTNhsXQqajq2R6PA8VX9/I5JcMrqzZIzd1tYOrapL42vYjlceNbKBzBLY5nL6LF0w10jBKw/DrGxZ9wJSI7ZiLvEo8Lhv9qjXYSHv9Fd0TbQcTj8KuO7O87wy55FKqWs6E3IU6q2uvCx15+yqmF0L7j++0fT+6loMroSw2DhiFM9J+IhkGFMc4jxLawXRmRwSBZmAOWzW1PjW+bq5GB5OFlxYBJG4stxVXm2j1eSDGwRqX9UNYo/K8cq8L6cwRcXNYCxzfiYbjaF1xLFN824cMLrpu4+KheAiFOrymzLcnXzYk1uo3tIIAsde/euX0lSvgkAcbg5Kx1tXOSiIaIuV9Lu5kAw74yECKRCudV0WUMwX1eAYXvccbG/hRMGtF1rp5HE6K4zZu81RcLXolfpjo9ws0Wz8MmIuJAmobiAWJUHxCkVqibotsudO7SeSrFViqSiLXx2CjmRo5UV0YWKsLg14QDmvQ4g3C5nt/oiF8+CmyEaiOW5AI1GWQajXvB86zvpgcltjrLdoKT2XvLjsKBHj8JIQNOuiBkQjvJS5X2j3Vnb18GAGk3zHfr78V65kEuINirVszeXDTi8cyHlxGh7u6/hVzK2EmzjonYcFS+klbiBcbsVLK1+FagbrMRZfa9Rcx3l3DxeJeexiVZZA12duzl4DKE10PeK5wpJOs0iRr812HdIxmBsVj8KvOE2UfQ0w0jWIhWJmTmFUKSMw5gd3Otro9JmgVzGyaMmm3bdQez+j2GKeKfrZi8J7HqAW1upGS5Gp58zVcdMyM3F1dPWyTduyldp7p4ad2eVXYsLN8o4BHCxAa1vCpGnjLtIjFVtqZWt0AcF+fN9dgyYHFSwAsEJzRkEjNGScvmRqp8Qa78UcU0LQWg2242XLklkjkJBOKrRwtzckk+NTbSMbkAoGqedZWVI7Cr2RhosFS+QuOKLCKCMBeF5XoQi1qdWLWXmmbr2i2Fq9DQBZRJubrGcOKgYWqXWFeo4gKk2MBeOcSs2apquy8SJm41FzQc1Jp0VtbMiIdQtybgC3jpbTlbj4VlrGsFM/Sysf2V9M9/Xt0c7rpG3oDJHHGwK2ALZtAACVvfgNLG1hx8a/P6ezHueMdi7dZpSuDG96gV2OblFurerpw46a5dff4V031LSNJ3FcwMcyzb43stqbZCYdLuQq2JIvc2UHXTl/EDjWOOfrX4C59+a6RiLW3vYLnm2toxMx6sWIJtbiTwu3LlfQ867kUJtjisem51rYDaofrntbO1jxGY2PsrUIWXvYK0zPItcq79FGw5sZjUjEkiwR2kmysQCoOiac2It5Bu6o1FPERdzRdSiqJRk4rv2P3Mws0jSMjZ2AUkOw0AAAy3tawHLlWN9PG/MK+Oqlj7JWhtDcGJ+qySugiBsNGBJIPPgNOAtVbqOMiwuFYK6S+k7EqMh6OpRocUMo4ZYiLfolyAfEEVQ7o+5wd4j9wto6Xv22B3H+yte7WwEwcZRWLljdmPM+VaoKcRXN7krFW1r6p4c4WtkFMVoWNYMRjI09d1XzI+qqpJ44+24BWMie/sglV7Hb7Qi6wLJiHBtlhRnsfHKDb9Kw8azGsL/AJLSd5wH7rQKTR+Y4DmqttfYO1NqECYJhMPe4Vjnc9xKIbewsPbXjaaRztOU3PkOA9VYJ4YhZgVj3X6PcLgyHsZphwkkt2T3qvBfPU+NamRNas0lQ9+GQVuq1UJREoiURKIlEWli9kwSm8kSMe8qM3+LjUXMa4WcLqTXubi02WtDu/EhBjMiWN7LI1j55ifdWcUcTTdtxwJ5ZK81chFnWPEBS1almSiJREoiURU/pL3S9Pw10A9Iiu0Z+d86O/jYW8QPGtVLP1T8cjmqZo9Nu9fnZ0IJBBBBsQdCCNCCORrurmEWXmi8SiJeiL7eiJREoiXoi9rRRKs25OzjJOpt2VuSbgAWUkE3B0uOHiPGuH0/UCOm0NbreFwul0RFpVGmchzOCumJxJL2LHtMbgg8LEkZtQde7hw5Gviw0Nbce96+uNM1t7ePcve09rx4dSQt2toNLDmb2vrb31XDA+Z1r4LkzRRsJcuTb5bxviHZS1zc3seyov6o4X4d3fX01FRtiYAAuc+V0jrnLUPVVhFrpNaoErbwWEaR1SNSzuQqqOLMeAFXgAYlQzwC/UXR9usNm4RI7Ayv2pmB4va9hpqqgWHv51zaiY6QsMPZWpjBZWQYwd3d7L8fdWQVbTq2ef0VnUlZIpsx4f8An7Ktjm0za3v0UXM0QstXKCURYcXhxIpUlgD802OhvxFQkYHt0T9FNjyx2kFox7u4YamJWP5d3/WJFVx0sLMWtF9uvxVj6mV+bipKOMKLKAAOQFh7qvVC9URKIlESiJREoiURKIlESiJREoiURKIlESiLlvSpuAZs2Lwq/K2vLGo/nAPw1Hzu8c/Pj0KOq0fgflqWWeHS+Jq4tXWusCUuiUuvEr26JXl16leXRL0uiyR1IKDld9jT9RHkvYvb5oJN8x1LaDsgXty5X1+N6ZeKiW4GAwXe6MtFYXxOKjsfvHkJKNrYgXa5tYX1YcLDide6971mj6PL2jSXRquk2NOi27j748tpzVR2vt13ZspFjaxXwAGlrDgAL25V1YKVrBkuPJI6U3dgNihgtbA1RJWVE4AC5OlhxJ7rVaBZRzX6F6JOjr0RRisSv3Sw7CH+gU/vkcTyBt33yTS6XwjJXMbZdNIrPZTXwxjuHurzQadS9uV9C16GgZLy6+16iURKIlESiJREoiURKIlESiJREoiURKIlESiJREoiURKIlEXOekHo0TFFp8LZJzqy8ElPf+S3jwPPvrbT1ZZ8LsuSzywB2IzXEMfg5IZGjlRo3XirCxH8R4jQ11GvDhcFYHNLTYrXzV7deWTNTSSy+ZqXXtl8LV5dLLyZK80lLRWXCS9ocOPM2+uq5p+rjJTq7lZ9qbWbmTmJvxFhyFgOX+/fXEig0mgLYx40ssvfqoKaUtxN/OuhbUEAAudqxhK8DV7dbmzdnyTyLFDG0kjcFUXJ/gPE6Cp4NFyvMTku+dGvRYuDK4jF2kxI1VRqkJ7/AMp/yuA5d9ZJZtLAZK5rLLp1Z1NKIlESiJREoiURKIlESiJREoiURKIlESiJREoiURKIlESiJREoiURKIlEUPvJuxhscmTERhreq40dPosNR5cDzFWRyujN2lRcwOzXGt7OifE4e74b7oi7hpKo8V4N5rr4V0I6xrsHYFZH05GS51MCrFGBVhxVhZgfEHUVpvsVWgRmsZevNJNFeC9eaS90V5L1G6lZfA5BuONROIsVIYHBYXuSSeJqlrA3AKy6z4TCvIwSNGdzwVAWY+wa1YbAYqIBK6Pur0NYqfK+KIw0fzdGlI+j6q+ZJI7qzvqGjs4q1sW1dp3Y3VwuATJhogpPrOdXf6TnU+XAchWRz3OzVoACm6ivUoiURKIlESiJREoiURKIlESiJREoiURKIlESiJREoiURKIlESiJREoiURKIlESiLQ2rsXD4lcuIhjlH5agkeROo9lSa4tyK8IBVM2p0O7OlN0EsJ/s3uP8Lhvharm1LxnioGNpVexXQSv9FjWH04Q3xV1+qpirOsLwwhaZ6Cpb/8AvUt+ZP1dZUvtY2LzqQtrC9BIv8pjSR3JCFPvZ2+qomq2BeiIKw7K6GtnREGQSzn+0ey/4UC/G9VuqHncpBgCu+y9kQYZckEMcS90ahb+dhr7apLic1NbteIlESiJREoiURKIlESiJREoiURKIlESiJREoiURKIlESiJREoiURKIlESiJREoiURKIlESiJREoiURKIlESiJREoiURKIlESiJREoiURKIlESiJREoiURK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848600" y="2033370"/>
            <a:ext cx="1104003" cy="3834030"/>
            <a:chOff x="7821188" y="1547860"/>
            <a:chExt cx="1104003" cy="3834030"/>
          </a:xfrm>
        </p:grpSpPr>
        <p:pic>
          <p:nvPicPr>
            <p:cNvPr id="7" name="Picture 12" descr="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3" t="33258" r="24455" b="31821"/>
            <a:stretch>
              <a:fillRect/>
            </a:stretch>
          </p:blipFill>
          <p:spPr bwMode="auto">
            <a:xfrm>
              <a:off x="8220627" y="1547860"/>
              <a:ext cx="704564" cy="399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" name="Picture 13" descr="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32"/>
            <a:stretch>
              <a:fillRect/>
            </a:stretch>
          </p:blipFill>
          <p:spPr bwMode="auto">
            <a:xfrm>
              <a:off x="8126315" y="3224114"/>
              <a:ext cx="798876" cy="560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14" descr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8"/>
            <a:stretch>
              <a:fillRect/>
            </a:stretch>
          </p:blipFill>
          <p:spPr bwMode="auto">
            <a:xfrm>
              <a:off x="7821188" y="1959467"/>
              <a:ext cx="1104003" cy="328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" name="Picture 15" descr="im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14"/>
            <a:stretch>
              <a:fillRect/>
            </a:stretch>
          </p:blipFill>
          <p:spPr bwMode="auto">
            <a:xfrm>
              <a:off x="8070837" y="2305455"/>
              <a:ext cx="854354" cy="357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" name="Picture 16" descr="imag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787" y="2711097"/>
              <a:ext cx="976404" cy="20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7" descr="imag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92"/>
            <a:stretch>
              <a:fillRect/>
            </a:stretch>
          </p:blipFill>
          <p:spPr bwMode="auto">
            <a:xfrm>
              <a:off x="7915500" y="2925848"/>
              <a:ext cx="1009691" cy="286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" name="Picture 39" descr="https://encrypted-tbn0.gstatic.com/images?q=tbn:ANd9GcRpXSZWCHg1asP991huFJzBp1opw26yaVH5lv9GikNijbQFmBpm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937" y="3811220"/>
              <a:ext cx="912254" cy="35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http://img2.wikia.nocookie.net/__cb20131013163642/geosworld/images/0/00/Universal-studios-hollywood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68" y="4189376"/>
              <a:ext cx="787923" cy="59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static.boydgaming.net/boydgaming/assets/shell/bam-backup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077" y="4799401"/>
              <a:ext cx="1048114" cy="58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33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828" y="5685415"/>
            <a:ext cx="419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Upgraded stations would be faster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4 </a:t>
            </a:r>
            <a:r>
              <a:rPr lang="en-US" dirty="0">
                <a:solidFill>
                  <a:schemeClr val="accent6"/>
                </a:solidFill>
              </a:rPr>
              <a:t>stations required for alert 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Size </a:t>
            </a:r>
            <a:r>
              <a:rPr lang="en-US" dirty="0" smtClean="0">
                <a:solidFill>
                  <a:schemeClr val="accent6"/>
                </a:solidFill>
              </a:rPr>
              <a:t>of </a:t>
            </a:r>
            <a:r>
              <a:rPr lang="en-US" dirty="0" smtClean="0">
                <a:solidFill>
                  <a:schemeClr val="accent6"/>
                </a:solidFill>
              </a:rPr>
              <a:t>“</a:t>
            </a:r>
            <a:r>
              <a:rPr lang="en-US" dirty="0" smtClean="0">
                <a:solidFill>
                  <a:schemeClr val="accent6"/>
                </a:solidFill>
              </a:rPr>
              <a:t>zone of no warning” </a:t>
            </a:r>
            <a:r>
              <a:rPr lang="en-US" dirty="0" smtClean="0">
                <a:solidFill>
                  <a:schemeClr val="accent6"/>
                </a:solidFill>
              </a:rPr>
              <a:t>depends on # stations required to alert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62652"/>
            <a:ext cx="398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Performance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Speed and Accuracy</a:t>
            </a:r>
            <a:endParaRPr lang="en-US" sz="28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86300" y="1458052"/>
            <a:ext cx="41148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South Napa quake: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 6.0, Aug. 24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b="0" dirty="0">
                <a:solidFill>
                  <a:schemeClr val="tx1"/>
                </a:solidFill>
              </a:rPr>
              <a:t>, 2014. </a:t>
            </a:r>
            <a:r>
              <a:rPr lang="en-US" sz="1800" b="0" dirty="0" smtClean="0">
                <a:solidFill>
                  <a:schemeClr val="tx1"/>
                </a:solidFill>
              </a:rPr>
              <a:t>3:20am PDT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291659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8850" algn="l"/>
              </a:tabLst>
            </a:pPr>
            <a:r>
              <a:rPr lang="en-US" u="sng" dirty="0" smtClean="0"/>
              <a:t>ShakeAlert Timeline</a:t>
            </a:r>
          </a:p>
          <a:p>
            <a:pPr>
              <a:tabLst>
                <a:tab pos="2228850" algn="l"/>
              </a:tabLst>
            </a:pPr>
            <a:r>
              <a:rPr lang="en-US" b="0" dirty="0" smtClean="0"/>
              <a:t>10:20:44.4</a:t>
            </a:r>
            <a:r>
              <a:rPr lang="en-US" dirty="0" smtClean="0"/>
              <a:t>	Origin time</a:t>
            </a:r>
          </a:p>
          <a:p>
            <a:pPr>
              <a:tabLst>
                <a:tab pos="2228850" algn="l"/>
              </a:tabLst>
            </a:pPr>
            <a:r>
              <a:rPr lang="en-US" dirty="0" smtClean="0"/>
              <a:t>10:20:49.5  </a:t>
            </a:r>
            <a:r>
              <a:rPr lang="en-US" b="1" dirty="0" smtClean="0">
                <a:solidFill>
                  <a:schemeClr val="accent6"/>
                </a:solidFill>
              </a:rPr>
              <a:t>(+5.1s)</a:t>
            </a:r>
            <a:r>
              <a:rPr lang="en-US" dirty="0" smtClean="0"/>
              <a:t>	1</a:t>
            </a:r>
            <a:r>
              <a:rPr lang="en-US" baseline="30000" dirty="0" smtClean="0"/>
              <a:t>st</a:t>
            </a:r>
            <a:r>
              <a:rPr lang="en-US" dirty="0" smtClean="0"/>
              <a:t> Alert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" y="-50464"/>
            <a:ext cx="3662361" cy="1508516"/>
            <a:chOff x="228600" y="-50464"/>
            <a:chExt cx="3662361" cy="1508516"/>
          </a:xfrm>
        </p:grpSpPr>
        <p:pic>
          <p:nvPicPr>
            <p:cNvPr id="19" name="Picture 11" descr="SAmap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2652"/>
              <a:ext cx="119143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609600" y="-50464"/>
              <a:ext cx="3281361" cy="1015663"/>
              <a:chOff x="2418061" y="3116493"/>
              <a:chExt cx="2405509" cy="1015009"/>
            </a:xfrm>
          </p:grpSpPr>
          <p:sp>
            <p:nvSpPr>
              <p:cNvPr id="21" name="TextBox 22"/>
              <p:cNvSpPr txBox="1">
                <a:spLocks noChangeArrowheads="1"/>
              </p:cNvSpPr>
              <p:nvPr/>
            </p:nvSpPr>
            <p:spPr bwMode="auto">
              <a:xfrm>
                <a:off x="2418061" y="3192693"/>
                <a:ext cx="1162500" cy="58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3200" dirty="0">
                    <a:solidFill>
                      <a:srgbClr val="CC9900"/>
                    </a:solidFill>
                  </a:rPr>
                  <a:t>Shake</a:t>
                </a:r>
              </a:p>
            </p:txBody>
          </p:sp>
          <p:sp>
            <p:nvSpPr>
              <p:cNvPr id="22" name="TextBox 23"/>
              <p:cNvSpPr txBox="1">
                <a:spLocks noChangeArrowheads="1"/>
              </p:cNvSpPr>
              <p:nvPr/>
            </p:nvSpPr>
            <p:spPr bwMode="auto">
              <a:xfrm>
                <a:off x="3412958" y="3116493"/>
                <a:ext cx="1410612" cy="101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336699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6000" b="0" dirty="0">
                    <a:solidFill>
                      <a:srgbClr val="CC9900"/>
                    </a:solidFill>
                  </a:rPr>
                  <a:t>Alert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77" y="3352800"/>
            <a:ext cx="2060323" cy="22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1458052"/>
            <a:ext cx="43434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39966"/>
                </a:solidFill>
                <a:latin typeface="Tahoma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La Habra quake: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 5.1, </a:t>
            </a:r>
            <a:r>
              <a:rPr lang="en-US" sz="2000" b="0" dirty="0" smtClean="0">
                <a:solidFill>
                  <a:schemeClr val="tx1"/>
                </a:solidFill>
              </a:rPr>
              <a:t>March 28, </a:t>
            </a:r>
            <a:r>
              <a:rPr lang="en-US" sz="2000" b="0" dirty="0">
                <a:solidFill>
                  <a:schemeClr val="tx1"/>
                </a:solidFill>
              </a:rPr>
              <a:t>2014. 9:09 pm </a:t>
            </a:r>
            <a:r>
              <a:rPr lang="en-US" sz="2000" b="0" dirty="0" smtClean="0">
                <a:solidFill>
                  <a:schemeClr val="tx1"/>
                </a:solidFill>
              </a:rPr>
              <a:t>PDT</a:t>
            </a:r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91659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8850" algn="l"/>
              </a:tabLst>
            </a:pPr>
            <a:r>
              <a:rPr lang="en-US" u="sng" dirty="0" smtClean="0"/>
              <a:t>ShakeAlert Timeline</a:t>
            </a:r>
          </a:p>
          <a:p>
            <a:pPr>
              <a:tabLst>
                <a:tab pos="2228850" algn="l"/>
              </a:tabLst>
            </a:pPr>
            <a:r>
              <a:rPr lang="en-US" b="0" dirty="0" smtClean="0"/>
              <a:t>09:09:42.3</a:t>
            </a:r>
            <a:r>
              <a:rPr lang="en-US" dirty="0" smtClean="0"/>
              <a:t>	Origin time</a:t>
            </a:r>
          </a:p>
          <a:p>
            <a:pPr>
              <a:tabLst>
                <a:tab pos="2228850" algn="l"/>
              </a:tabLst>
            </a:pPr>
            <a:r>
              <a:rPr lang="en-US" b="0" dirty="0" smtClean="0"/>
              <a:t>09:09:43.3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(+1.0s)</a:t>
            </a:r>
            <a:r>
              <a:rPr lang="en-US" dirty="0" smtClean="0"/>
              <a:t>	1</a:t>
            </a:r>
            <a:r>
              <a:rPr lang="en-US" baseline="30000" dirty="0" smtClean="0"/>
              <a:t>st</a:t>
            </a:r>
            <a:r>
              <a:rPr lang="en-US" dirty="0" smtClean="0"/>
              <a:t> P-wave </a:t>
            </a:r>
            <a:r>
              <a:rPr lang="en-US" b="0" dirty="0" smtClean="0"/>
              <a:t>09:09:46.3</a:t>
            </a:r>
            <a:r>
              <a:rPr lang="en-US" dirty="0" smtClean="0"/>
              <a:t>  </a:t>
            </a:r>
            <a:r>
              <a:rPr lang="en-US" b="1" dirty="0">
                <a:solidFill>
                  <a:schemeClr val="accent6"/>
                </a:solidFill>
              </a:rPr>
              <a:t>(+4.0s)</a:t>
            </a:r>
            <a:r>
              <a:rPr lang="en-US" dirty="0" smtClean="0"/>
              <a:t>	1</a:t>
            </a:r>
            <a:r>
              <a:rPr lang="en-US" baseline="30000" dirty="0" smtClean="0"/>
              <a:t>st</a:t>
            </a:r>
            <a:r>
              <a:rPr lang="en-US" dirty="0" smtClean="0"/>
              <a:t> Alert</a:t>
            </a:r>
            <a:endParaRPr lang="en-US" dirty="0"/>
          </a:p>
        </p:txBody>
      </p:sp>
      <p:pic>
        <p:nvPicPr>
          <p:cNvPr id="15" name="Picture 14" descr="DMreview-MagHis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3" t="67078" r="17048" b="5216"/>
          <a:stretch/>
        </p:blipFill>
        <p:spPr>
          <a:xfrm>
            <a:off x="1143000" y="3491988"/>
            <a:ext cx="2112032" cy="20706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24400" y="568541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2D050"/>
                </a:solidFill>
              </a:rPr>
              <a:t>Similar performance for: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  M4.4 Encino Event of March 17, 2014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  M4.2 Westwood Event of June 2, 2014</a:t>
            </a:r>
            <a:endParaRPr lang="en-US" sz="18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370887" cy="1350962"/>
          </a:xfrm>
        </p:spPr>
        <p:txBody>
          <a:bodyPr lIns="0" tIns="0" rIns="0" bIns="0"/>
          <a:lstStyle/>
          <a:p>
            <a:pPr defTabSz="641350" eaLnBrk="1" hangingPunct="1"/>
            <a:r>
              <a:rPr lang="en-US" sz="4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Demo 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Production Prototype</a:t>
            </a:r>
            <a:endParaRPr lang="en-US" sz="4000" dirty="0" smtClean="0"/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>
          <a:xfrm>
            <a:off x="692148" y="1260562"/>
            <a:ext cx="8229600" cy="5227638"/>
          </a:xfrm>
        </p:spPr>
        <p:txBody>
          <a:bodyPr lIns="0" tIns="0" rIns="0" bIns="0"/>
          <a:lstStyle/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Network upgrades, adding station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Upgrade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of 125 SCSN stations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completed (UASI funding)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Telemeter more CE and NP stations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Port EEW algorithms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CellWorm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boxes (NP stations)</a:t>
            </a:r>
            <a:endParaRPr lang="en-US" sz="16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Production processing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Standard operating environment defined (Linux)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Six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computers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installed (NC, BK, CI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System Testing &amp; Certification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Testing process being defined, computers being installed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Standards being developed and test data gathered</a:t>
            </a: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Alerts</a:t>
            </a:r>
            <a:endParaRPr lang="en-US" sz="20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Developing </a:t>
            </a:r>
            <a:r>
              <a:rPr lang="en-US" sz="1600" dirty="0">
                <a:latin typeface="Arial" pitchFamily="34" charset="0"/>
                <a:cs typeface="Arial" pitchFamily="34" charset="0"/>
                <a:sym typeface="Arial" pitchFamily="34" charset="0"/>
              </a:rPr>
              <a:t>code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module to </a:t>
            </a:r>
            <a:r>
              <a:rPr lang="en-US" sz="1600" dirty="0">
                <a:latin typeface="Arial" pitchFamily="34" charset="0"/>
                <a:cs typeface="Arial" pitchFamily="34" charset="0"/>
                <a:sym typeface="Arial" pitchFamily="34" charset="0"/>
              </a:rPr>
              <a:t>send CAP to IPAWS, FIA, etc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Development by private partners (CRADAs)</a:t>
            </a:r>
            <a:endParaRPr lang="en-US" sz="16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7638" indent="-147638" defTabSz="64135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Helvetica-Light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614327" y="5994400"/>
            <a:ext cx="2489200" cy="939800"/>
            <a:chOff x="6310477" y="5829105"/>
            <a:chExt cx="2489309" cy="940347"/>
          </a:xfrm>
        </p:grpSpPr>
        <p:sp>
          <p:nvSpPr>
            <p:cNvPr id="7" name="Rectangle 2"/>
            <p:cNvSpPr>
              <a:spLocks/>
            </p:cNvSpPr>
            <p:nvPr/>
          </p:nvSpPr>
          <p:spPr bwMode="auto">
            <a:xfrm>
              <a:off x="6310477" y="5889465"/>
              <a:ext cx="1201791" cy="5591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88900" tIns="50800" rIns="88900" bIns="50800"/>
            <a:lstStyle/>
            <a:p>
              <a:pPr algn="r" defTabSz="6428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  <a:sym typeface="Tahoma" pitchFamily="34" charset="0"/>
                </a:rPr>
                <a:t>Shake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7329697" y="5829105"/>
              <a:ext cx="1470089" cy="94034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88900" tIns="50800" rIns="88900" bIns="50800"/>
            <a:lstStyle/>
            <a:p>
              <a:pPr defTabSz="6428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00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  <a:sym typeface="Tahoma" pitchFamily="34" charset="0"/>
                </a:rPr>
                <a:t>Alert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9" name="Picture 4" descr="C:\Users\doug\Documents\_EEW\_PR &amp; Outreach\Video\UD Videos\ShakeOut_FiniteFaul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27" y="2819400"/>
            <a:ext cx="2292348" cy="17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4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I</a:t>
            </a:r>
            <a:r>
              <a:rPr lang="en-US" dirty="0" smtClean="0"/>
              <a:t>mplementation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San Francisco City</a:t>
            </a:r>
          </a:p>
          <a:p>
            <a:r>
              <a:rPr lang="en-US" dirty="0" smtClean="0"/>
              <a:t>Putting </a:t>
            </a:r>
            <a:r>
              <a:rPr lang="en-US" dirty="0" smtClean="0"/>
              <a:t>UserDisplay in 47 fire stations</a:t>
            </a:r>
          </a:p>
          <a:p>
            <a:r>
              <a:rPr lang="en-US" dirty="0" smtClean="0"/>
              <a:t>Possible </a:t>
            </a:r>
            <a:r>
              <a:rPr lang="en-US" dirty="0" smtClean="0"/>
              <a:t>private </a:t>
            </a:r>
            <a:r>
              <a:rPr lang="en-US" dirty="0"/>
              <a:t>p</a:t>
            </a:r>
            <a:r>
              <a:rPr lang="en-US" dirty="0" smtClean="0"/>
              <a:t>artner involvement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Los Angeles City</a:t>
            </a:r>
          </a:p>
          <a:p>
            <a:r>
              <a:rPr lang="en-US" dirty="0" smtClean="0"/>
              <a:t>Will propose automatic </a:t>
            </a:r>
            <a:r>
              <a:rPr lang="en-US" dirty="0" smtClean="0"/>
              <a:t>actions at 114 stations</a:t>
            </a:r>
          </a:p>
          <a:p>
            <a:r>
              <a:rPr lang="en-US" dirty="0" smtClean="0"/>
              <a:t>Test in schools (LAUSD)</a:t>
            </a:r>
          </a:p>
          <a:p>
            <a:r>
              <a:rPr lang="en-US" dirty="0" smtClean="0"/>
              <a:t>Possible </a:t>
            </a:r>
            <a:r>
              <a:rPr lang="en-US" dirty="0"/>
              <a:t>p</a:t>
            </a:r>
            <a:r>
              <a:rPr lang="en-US" dirty="0" smtClean="0"/>
              <a:t>rivate </a:t>
            </a:r>
            <a:r>
              <a:rPr lang="en-US" dirty="0"/>
              <a:t>p</a:t>
            </a:r>
            <a:r>
              <a:rPr lang="en-US" dirty="0" smtClean="0"/>
              <a:t>artner involvement </a:t>
            </a:r>
          </a:p>
          <a:p>
            <a:r>
              <a:rPr lang="en-US" dirty="0" smtClean="0"/>
              <a:t>Private company </a:t>
            </a:r>
            <a:r>
              <a:rPr lang="en-US" dirty="0" err="1" smtClean="0"/>
              <a:t>demo’ed</a:t>
            </a:r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LA Co. FD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4038600" cy="24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8674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Applications tolerant of false alerts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4009"/>
            <a:ext cx="4610100" cy="53492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39818"/>
            <a:ext cx="4567383" cy="62484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CRADA -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GSSNet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satellite delivery</a:t>
            </a:r>
          </a:p>
        </p:txBody>
      </p:sp>
      <p:pic>
        <p:nvPicPr>
          <p:cNvPr id="5" name="Picture 24" descr="GSSNet Logo.ps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1366983" cy="11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us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20046"/>
            <a:ext cx="1371600" cy="11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alluni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67384"/>
            <a:ext cx="2269136" cy="142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719783" y="457200"/>
            <a:ext cx="4226903" cy="4309153"/>
          </a:xfrm>
          <a:prstGeom prst="rect">
            <a:avLst/>
          </a:prstGeom>
        </p:spPr>
      </p:pic>
      <p:pic>
        <p:nvPicPr>
          <p:cNvPr id="7" name="Picture 11" descr="portab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84" y="4909859"/>
            <a:ext cx="1809416" cy="185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1" y="533400"/>
            <a:ext cx="269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KLVE </a:t>
            </a:r>
            <a:r>
              <a:rPr lang="en-US" sz="2400" b="1" dirty="0" smtClean="0"/>
              <a:t>– </a:t>
            </a:r>
            <a:r>
              <a:rPr lang="en-US" sz="2400" b="1" dirty="0" err="1" smtClean="0"/>
              <a:t>Univison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Broadcast area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1240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Alerts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4835" y="2017898"/>
            <a:ext cx="4105072" cy="4223141"/>
          </a:xfrm>
          <a:custGeom>
            <a:avLst/>
            <a:gdLst>
              <a:gd name="connsiteX0" fmla="*/ 0 w 4105072"/>
              <a:gd name="connsiteY0" fmla="*/ 685109 h 4223141"/>
              <a:gd name="connsiteX1" fmla="*/ 1235947 w 4105072"/>
              <a:gd name="connsiteY1" fmla="*/ 52062 h 4223141"/>
              <a:gd name="connsiteX2" fmla="*/ 1446963 w 4105072"/>
              <a:gd name="connsiteY2" fmla="*/ 1890911 h 4223141"/>
              <a:gd name="connsiteX3" fmla="*/ 2280976 w 4105072"/>
              <a:gd name="connsiteY3" fmla="*/ 2835456 h 4223141"/>
              <a:gd name="connsiteX4" fmla="*/ 2823587 w 4105072"/>
              <a:gd name="connsiteY4" fmla="*/ 3950823 h 4223141"/>
              <a:gd name="connsiteX5" fmla="*/ 3969099 w 4105072"/>
              <a:gd name="connsiteY5" fmla="*/ 4202032 h 4223141"/>
              <a:gd name="connsiteX6" fmla="*/ 4039438 w 4105072"/>
              <a:gd name="connsiteY6" fmla="*/ 4191983 h 42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072" h="4223141">
                <a:moveTo>
                  <a:pt x="0" y="685109"/>
                </a:moveTo>
                <a:cubicBezTo>
                  <a:pt x="497393" y="268102"/>
                  <a:pt x="994787" y="-148905"/>
                  <a:pt x="1235947" y="52062"/>
                </a:cubicBezTo>
                <a:cubicBezTo>
                  <a:pt x="1477107" y="253029"/>
                  <a:pt x="1272792" y="1427012"/>
                  <a:pt x="1446963" y="1890911"/>
                </a:cubicBezTo>
                <a:cubicBezTo>
                  <a:pt x="1621135" y="2354810"/>
                  <a:pt x="2051539" y="2492137"/>
                  <a:pt x="2280976" y="2835456"/>
                </a:cubicBezTo>
                <a:cubicBezTo>
                  <a:pt x="2510413" y="3178775"/>
                  <a:pt x="2542233" y="3723060"/>
                  <a:pt x="2823587" y="3950823"/>
                </a:cubicBezTo>
                <a:cubicBezTo>
                  <a:pt x="3104941" y="4178586"/>
                  <a:pt x="3766457" y="4161839"/>
                  <a:pt x="3969099" y="4202032"/>
                </a:cubicBezTo>
                <a:cubicBezTo>
                  <a:pt x="4171741" y="4242225"/>
                  <a:pt x="4105589" y="4217104"/>
                  <a:pt x="4039438" y="4191983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ug\Documents\_EEW\_Administration\Meetings, workshops, etc\3rd Int'l workshop 2014\eewconf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2" y="3200400"/>
            <a:ext cx="8732017" cy="35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198"/>
            <a:ext cx="5257800" cy="196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5900" y="2599447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Ghilarducci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5100" y="2043033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 Mayor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Lee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4700" y="2599447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USGS Dir.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Suzette Kimball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2043033"/>
            <a:ext cx="18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State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Alex Padilla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2599447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Lt. Gov.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2043033"/>
            <a:ext cx="167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State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Jerry Hill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2043033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BSL Dir.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UserDisplay – </a:t>
            </a:r>
            <a:r>
              <a:rPr lang="en-US" dirty="0" err="1" smtClean="0"/>
              <a:t>ShakeOut</a:t>
            </a:r>
            <a:r>
              <a:rPr lang="en-US" dirty="0" smtClean="0"/>
              <a:t> M7.8</a:t>
            </a:r>
            <a:br>
              <a:rPr lang="en-US" dirty="0" smtClean="0"/>
            </a:br>
            <a:r>
              <a:rPr lang="en-US" sz="3200" dirty="0" smtClean="0"/>
              <a:t>Real-time Finite Fault Solution</a:t>
            </a:r>
            <a:endParaRPr lang="en-US" sz="3200" dirty="0"/>
          </a:p>
        </p:txBody>
      </p:sp>
      <p:pic>
        <p:nvPicPr>
          <p:cNvPr id="3075" name="Picture 3" descr="C:\Users\doug\Documents\_EEW\_PR &amp; Outreach\Video\UD Videos\ShakeOut_FiniteFaul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34" y="1557337"/>
            <a:ext cx="68199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370887" cy="1350962"/>
          </a:xfrm>
        </p:spPr>
        <p:txBody>
          <a:bodyPr lIns="0" tIns="0" rIns="0" bIns="0"/>
          <a:lstStyle/>
          <a:p>
            <a:pPr defTabSz="641350" eaLnBrk="1" hangingPunct="1"/>
            <a:r>
              <a:rPr lang="en-US" sz="4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Other ShakeAlert Developments</a:t>
            </a:r>
            <a:endParaRPr lang="en-US" sz="4000" dirty="0" smtClean="0"/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229600" cy="5227638"/>
          </a:xfrm>
        </p:spPr>
        <p:txBody>
          <a:bodyPr lIns="0" tIns="0" rIns="0" bIns="0"/>
          <a:lstStyle/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R &amp; D continuing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Review tool available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Filter </a:t>
            </a:r>
            <a:r>
              <a:rPr lang="en-US" sz="1600" dirty="0">
                <a:latin typeface="Arial" pitchFamily="34" charset="0"/>
                <a:cs typeface="Arial" pitchFamily="34" charset="0"/>
                <a:sym typeface="Arial" pitchFamily="34" charset="0"/>
              </a:rPr>
              <a:t>bank, ‘gut check’, system evaluation and tuning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RT-GPS </a:t>
            </a:r>
            <a:r>
              <a:rPr lang="en-US" sz="1600" dirty="0">
                <a:latin typeface="Arial" pitchFamily="34" charset="0"/>
                <a:cs typeface="Arial" pitchFamily="34" charset="0"/>
                <a:sym typeface="Arial" pitchFamily="34" charset="0"/>
              </a:rPr>
              <a:t>- data standards being developed, 4 algorithms in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development</a:t>
            </a: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 Continued work </a:t>
            </a: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on congressional </a:t>
            </a: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support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Feinstein – Schiff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OpEd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, congressional hearings, ‘dear colleague’ letters</a:t>
            </a:r>
            <a:endParaRPr lang="en-US" sz="16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  <a:sym typeface="Arial" pitchFamily="34" charset="0"/>
              </a:rPr>
              <a:t>Possible $5M add-on in both House and Senate</a:t>
            </a: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Ironing out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legal issues </a:t>
            </a:r>
            <a:endParaRPr lang="en-US" sz="2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Intellectual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property (IP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  <a:p>
            <a:pPr marL="547688" lvl="1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Private partner agreements</a:t>
            </a: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IPAWS Alert Authority completed</a:t>
            </a:r>
            <a:endParaRPr lang="en-US" sz="2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CEEWS activity</a:t>
            </a:r>
            <a:endParaRPr lang="en-US" sz="20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7638" indent="-147638" defTabSz="6413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Helvetica-Light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7638" indent="-147638" defTabSz="64135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Helvetica-Light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73025" y="6146800"/>
            <a:ext cx="2489200" cy="939800"/>
            <a:chOff x="6310477" y="5829105"/>
            <a:chExt cx="2489309" cy="940347"/>
          </a:xfrm>
        </p:grpSpPr>
        <p:sp>
          <p:nvSpPr>
            <p:cNvPr id="7" name="Rectangle 2"/>
            <p:cNvSpPr>
              <a:spLocks/>
            </p:cNvSpPr>
            <p:nvPr/>
          </p:nvSpPr>
          <p:spPr bwMode="auto">
            <a:xfrm>
              <a:off x="6310477" y="5889465"/>
              <a:ext cx="1201791" cy="5591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88900" tIns="50800" rIns="88900" bIns="50800"/>
            <a:lstStyle/>
            <a:p>
              <a:pPr algn="r" defTabSz="6428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  <a:sym typeface="Tahoma" pitchFamily="34" charset="0"/>
                </a:rPr>
                <a:t>Shake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7329697" y="5829105"/>
              <a:ext cx="1470089" cy="94034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88900" tIns="50800" rIns="88900" bIns="50800"/>
            <a:lstStyle/>
            <a:p>
              <a:pPr defTabSz="6428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00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  <a:sym typeface="Tahoma" pitchFamily="34" charset="0"/>
                </a:rPr>
                <a:t>Alert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83532"/>
            <a:ext cx="327918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07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imap://GS%5Cdoug@imap.gmail.com:993/fetch%3EUID%3E/INBOX%3E18189?part=1.2&amp;type=image/jpeg&amp;filename=Workflow_10_9_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Annualized Earthquake Losses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66% in California, 77% on West Coast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" y="1433921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ShakeAlert only </a:t>
            </a:r>
            <a:r>
              <a:rPr lang="en-US" i="1" dirty="0"/>
              <a:t>needs to prevent 0.4% of </a:t>
            </a:r>
            <a:r>
              <a:rPr lang="en-US" i="1" dirty="0" smtClean="0"/>
              <a:t>direct losses </a:t>
            </a:r>
            <a:r>
              <a:rPr lang="en-US" i="1" dirty="0"/>
              <a:t>to be cost </a:t>
            </a:r>
            <a:r>
              <a:rPr lang="en-US" i="1" dirty="0" smtClean="0"/>
              <a:t>effective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0156" y="1966965"/>
            <a:ext cx="6423689" cy="4701064"/>
            <a:chOff x="990600" y="1433921"/>
            <a:chExt cx="7229475" cy="540074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33921"/>
              <a:ext cx="7229475" cy="540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95400" y="2667000"/>
              <a:ext cx="8382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85240" y="4724400"/>
              <a:ext cx="8382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800600" y="6354744"/>
            <a:ext cx="191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FEMA </a:t>
            </a:r>
            <a:r>
              <a:rPr lang="en-US" sz="1400" dirty="0" smtClean="0">
                <a:solidFill>
                  <a:schemeClr val="bg1"/>
                </a:solidFill>
              </a:rPr>
              <a:t>366, </a:t>
            </a:r>
            <a:r>
              <a:rPr lang="en-US" sz="1400" dirty="0">
                <a:solidFill>
                  <a:schemeClr val="bg1"/>
                </a:solidFill>
              </a:rPr>
              <a:t>April 2008</a:t>
            </a:r>
          </a:p>
        </p:txBody>
      </p:sp>
    </p:spTree>
    <p:extLst>
      <p:ext uri="{BB962C8B-B14F-4D97-AF65-F5344CB8AC3E}">
        <p14:creationId xmlns:p14="http://schemas.microsoft.com/office/powerpoint/2010/main" val="1357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04" y="533400"/>
            <a:ext cx="8763000" cy="1143000"/>
          </a:xfrm>
        </p:spPr>
        <p:txBody>
          <a:bodyPr/>
          <a:lstStyle/>
          <a:p>
            <a:r>
              <a:rPr lang="en-US" dirty="0" smtClean="0"/>
              <a:t>Annualized Casualties by State</a:t>
            </a:r>
            <a:br>
              <a:rPr lang="en-US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/>
              <a:t>ShakeAlert cost </a:t>
            </a:r>
            <a:r>
              <a:rPr lang="en-US" sz="1800" i="1" dirty="0" smtClean="0"/>
              <a:t>effective if it prevents ~8% </a:t>
            </a:r>
            <a:r>
              <a:rPr lang="en-US" sz="1800" i="1" dirty="0"/>
              <a:t>of nighttime </a:t>
            </a:r>
            <a:r>
              <a:rPr lang="en-US" sz="1800" i="1" dirty="0" smtClean="0"/>
              <a:t>and ~2</a:t>
            </a:r>
            <a:r>
              <a:rPr lang="en-US" sz="1800" i="1" dirty="0"/>
              <a:t>% of daytime </a:t>
            </a:r>
            <a:r>
              <a:rPr lang="en-US" sz="1800" i="1" dirty="0" smtClean="0"/>
              <a:t>fatalities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US" i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t="10061"/>
          <a:stretch/>
        </p:blipFill>
        <p:spPr>
          <a:xfrm>
            <a:off x="304800" y="1676400"/>
            <a:ext cx="8610600" cy="46642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5106" y="6337113"/>
            <a:ext cx="241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FEMA </a:t>
            </a:r>
            <a:r>
              <a:rPr lang="en-US" dirty="0" smtClean="0"/>
              <a:t>366, </a:t>
            </a:r>
            <a:r>
              <a:rPr lang="en-US" dirty="0"/>
              <a:t>April 2008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536116"/>
            <a:ext cx="8610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038600" cy="1143000"/>
          </a:xfrm>
        </p:spPr>
        <p:txBody>
          <a:bodyPr/>
          <a:lstStyle/>
          <a:p>
            <a:r>
              <a:rPr lang="en-US" sz="3200" dirty="0" smtClean="0"/>
              <a:t>West Coast System Architecture</a:t>
            </a:r>
            <a:endParaRPr lang="en-US" sz="1800" dirty="0" smtClean="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57200" y="1143000"/>
            <a:ext cx="4114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ShakeAlert </a:t>
            </a:r>
            <a:r>
              <a:rPr lang="en-US" sz="2000" dirty="0" smtClean="0"/>
              <a:t>is built </a:t>
            </a:r>
            <a:r>
              <a:rPr lang="en-US" sz="2000" dirty="0"/>
              <a:t>on </a:t>
            </a:r>
            <a:r>
              <a:rPr lang="en-US" sz="2000" b="1" dirty="0" smtClean="0"/>
              <a:t>ANSS </a:t>
            </a:r>
            <a:r>
              <a:rPr lang="en-US" sz="2000" dirty="0" smtClean="0"/>
              <a:t>networks (CISN &amp; PNSN)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Leverages…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Telecommunications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Hardened centers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Software </a:t>
            </a:r>
            <a:r>
              <a:rPr lang="en-US" sz="1600" dirty="0" smtClean="0"/>
              <a:t>(EW, AQMS)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Expertise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Management structures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A </a:t>
            </a:r>
            <a:r>
              <a:rPr lang="en-US" sz="2000" i="1" dirty="0" smtClean="0"/>
              <a:t>new CISN product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495800" y="58654"/>
            <a:ext cx="4419600" cy="6723146"/>
            <a:chOff x="4495800" y="58654"/>
            <a:chExt cx="4419600" cy="672314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48" y="58654"/>
              <a:ext cx="3008652" cy="672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5-Point Star 15"/>
            <p:cNvSpPr/>
            <p:nvPr/>
          </p:nvSpPr>
          <p:spPr bwMode="auto">
            <a:xfrm>
              <a:off x="7583148" y="385300"/>
              <a:ext cx="457200" cy="457200"/>
            </a:xfrm>
            <a:prstGeom prst="star5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5-Point Star 16"/>
            <p:cNvSpPr/>
            <p:nvPr/>
          </p:nvSpPr>
          <p:spPr bwMode="auto">
            <a:xfrm>
              <a:off x="6744948" y="3890500"/>
              <a:ext cx="457200" cy="457200"/>
            </a:xfrm>
            <a:prstGeom prst="star5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/>
          </p:nvSpPr>
          <p:spPr bwMode="auto">
            <a:xfrm>
              <a:off x="7393896" y="5262100"/>
              <a:ext cx="457200" cy="457200"/>
            </a:xfrm>
            <a:prstGeom prst="star5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334000" y="451975"/>
              <a:ext cx="1966913" cy="3683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</a:rPr>
                <a:t>Pacific Northwest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4495800" y="3901613"/>
              <a:ext cx="2120900" cy="3698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</a:rPr>
                <a:t>Northern California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156200" y="5349413"/>
              <a:ext cx="2159000" cy="3698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</a:rPr>
                <a:t>Southern California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95400" y="5534356"/>
            <a:ext cx="2206859" cy="1066104"/>
            <a:chOff x="304800" y="373432"/>
            <a:chExt cx="2971800" cy="1343025"/>
          </a:xfrm>
        </p:grpSpPr>
        <p:sp>
          <p:nvSpPr>
            <p:cNvPr id="24" name="Rectangle 23"/>
            <p:cNvSpPr/>
            <p:nvPr/>
          </p:nvSpPr>
          <p:spPr>
            <a:xfrm>
              <a:off x="304800" y="396549"/>
              <a:ext cx="2840037" cy="112745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3" y="373432"/>
              <a:ext cx="2840037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95CC4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UserDisplay – </a:t>
            </a:r>
            <a:r>
              <a:rPr lang="en-US" dirty="0" err="1" smtClean="0"/>
              <a:t>ShakeOut</a:t>
            </a:r>
            <a:r>
              <a:rPr lang="en-US" dirty="0" smtClean="0"/>
              <a:t> M7.8</a:t>
            </a:r>
            <a:br>
              <a:rPr lang="en-US" dirty="0" smtClean="0"/>
            </a:br>
            <a:r>
              <a:rPr lang="en-US" sz="3200" dirty="0" smtClean="0"/>
              <a:t>Real-time Finite Fault Solution</a:t>
            </a:r>
            <a:endParaRPr lang="en-US" sz="3200" dirty="0"/>
          </a:p>
        </p:txBody>
      </p:sp>
      <p:pic>
        <p:nvPicPr>
          <p:cNvPr id="3076" name="Picture 4" descr="C:\Users\doug\Documents\_EEW\_PR &amp; Outreach\Video\UD Videos\ShakeOut_FiniteFaul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34" y="1557336"/>
            <a:ext cx="68199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UserDisplay – </a:t>
            </a:r>
            <a:r>
              <a:rPr lang="en-US" dirty="0" err="1" smtClean="0"/>
              <a:t>ShakeOut</a:t>
            </a:r>
            <a:r>
              <a:rPr lang="en-US" dirty="0" smtClean="0"/>
              <a:t> M7.8</a:t>
            </a:r>
            <a:br>
              <a:rPr lang="en-US" dirty="0" smtClean="0"/>
            </a:br>
            <a:r>
              <a:rPr lang="en-US" sz="3200" dirty="0" smtClean="0"/>
              <a:t>Real-time Finite Fault Solution</a:t>
            </a:r>
            <a:endParaRPr lang="en-US" sz="3200" dirty="0"/>
          </a:p>
        </p:txBody>
      </p:sp>
      <p:pic>
        <p:nvPicPr>
          <p:cNvPr id="3077" name="Picture 5" descr="C:\Users\doug\Documents\_EEW\_PR &amp; Outreach\Video\UD Videos\ShakeOut_FiniteFaul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34" y="1557335"/>
            <a:ext cx="68199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UserDisplay – </a:t>
            </a:r>
            <a:r>
              <a:rPr lang="en-US" dirty="0" err="1" smtClean="0"/>
              <a:t>ShakeOut</a:t>
            </a:r>
            <a:r>
              <a:rPr lang="en-US" dirty="0" smtClean="0"/>
              <a:t> M7.8</a:t>
            </a:r>
            <a:br>
              <a:rPr lang="en-US" dirty="0" smtClean="0"/>
            </a:br>
            <a:r>
              <a:rPr lang="en-US" sz="3200" dirty="0" smtClean="0"/>
              <a:t>Real-time Finite Fault Solution</a:t>
            </a:r>
            <a:endParaRPr lang="en-US" sz="3200" dirty="0"/>
          </a:p>
        </p:txBody>
      </p:sp>
      <p:pic>
        <p:nvPicPr>
          <p:cNvPr id="3078" name="Picture 6" descr="C:\Users\doug\Documents\_EEW\_PR &amp; Outreach\Video\UD Videos\ShakeOut_FiniteFaul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30" y="1557337"/>
            <a:ext cx="68199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304800" y="2819400"/>
            <a:ext cx="4190999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Issue </a:t>
            </a:r>
            <a:r>
              <a:rPr lang="en-US" sz="2000" i="1" u="sng" dirty="0"/>
              <a:t>public warnings</a:t>
            </a:r>
            <a:r>
              <a:rPr lang="en-US" sz="2000" i="1" dirty="0"/>
              <a:t> </a:t>
            </a:r>
            <a:r>
              <a:rPr lang="en-US" sz="2000" i="1" dirty="0" smtClean="0"/>
              <a:t>for </a:t>
            </a:r>
            <a:r>
              <a:rPr lang="en-US" sz="2000" i="1" dirty="0"/>
              <a:t>large </a:t>
            </a:r>
            <a:r>
              <a:rPr lang="en-US" sz="2000" i="1" dirty="0" smtClean="0"/>
              <a:t>earthquakes and…</a:t>
            </a:r>
            <a:br>
              <a:rPr lang="en-US" sz="2000" i="1" dirty="0" smtClean="0"/>
            </a:br>
            <a:endParaRPr lang="en-US" sz="20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…send </a:t>
            </a:r>
            <a:r>
              <a:rPr lang="en-US" sz="2000" i="1" u="sng" dirty="0" smtClean="0"/>
              <a:t>warning parameters</a:t>
            </a:r>
            <a:r>
              <a:rPr lang="en-US" sz="2000" i="1" dirty="0" smtClean="0"/>
              <a:t> to </a:t>
            </a:r>
            <a:r>
              <a:rPr lang="en-US" sz="2000" i="1" dirty="0"/>
              <a:t>government </a:t>
            </a:r>
            <a:r>
              <a:rPr lang="en-US" sz="2000" i="1" dirty="0" smtClean="0"/>
              <a:t>and private sector users…</a:t>
            </a:r>
            <a:br>
              <a:rPr lang="en-US" sz="2000" i="1" dirty="0" smtClean="0"/>
            </a:br>
            <a:endParaRPr lang="en-US" sz="20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…as soon as ShakeAlert meets </a:t>
            </a:r>
            <a:r>
              <a:rPr lang="en-US" sz="2000" i="1" u="sng" dirty="0" smtClean="0"/>
              <a:t>quality </a:t>
            </a:r>
            <a:r>
              <a:rPr lang="en-US" sz="2000" i="1" u="sng" dirty="0"/>
              <a:t>and reliability </a:t>
            </a:r>
            <a:r>
              <a:rPr lang="en-US" sz="2000" i="1" u="sng" dirty="0" smtClean="0"/>
              <a:t>standards</a:t>
            </a:r>
            <a:r>
              <a:rPr lang="en-US" sz="2000" i="1" dirty="0" smtClean="0"/>
              <a:t> on </a:t>
            </a:r>
            <a:r>
              <a:rPr lang="en-US" sz="2000" i="1" dirty="0"/>
              <a:t>a region by </a:t>
            </a:r>
            <a:r>
              <a:rPr lang="en-US" sz="2000" i="1" dirty="0" smtClean="0"/>
              <a:t>region basis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04801" y="-76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r>
              <a:rPr lang="en-US" dirty="0" smtClean="0"/>
              <a:t>ShakeAlert Plan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949582"/>
            <a:ext cx="3429000" cy="17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plan to complete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operate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ShakeAlert EEW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to…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093">
            <a:off x="4509819" y="557076"/>
            <a:ext cx="4595338" cy="5561538"/>
          </a:xfrm>
          <a:prstGeom prst="rect">
            <a:avLst/>
          </a:prstGeom>
          <a:noFill/>
          <a:ln>
            <a:noFill/>
          </a:ln>
          <a:effectLst>
            <a:outerShdw blurRad="190500" dist="190500" dir="1356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 rot="20877553">
            <a:off x="6507195" y="4337072"/>
            <a:ext cx="3200400" cy="13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Authors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USGS -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Given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, D., Cochran, E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.</a:t>
            </a:r>
            <a:endParaRPr lang="en-US" sz="1400" i="1" dirty="0">
              <a:solidFill>
                <a:schemeClr val="accent1">
                  <a:lumMod val="75000"/>
                </a:schemeClr>
              </a:solidFill>
              <a:latin typeface="Helvetica Light" charset="0"/>
              <a:sym typeface="Helvetica Light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 CIT -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Heaton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, T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., Hauksson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,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E.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UCB -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Allen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, R., Hellweg,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P.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UW -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Vidale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Helvetica Light" charset="0"/>
                <a:sym typeface="Helvetica Light" charset="0"/>
              </a:rPr>
              <a:t>, J., Bodin, P.</a:t>
            </a:r>
          </a:p>
          <a:p>
            <a:pPr eaLnBrk="1" hangingPunct="1"/>
            <a:endParaRPr lang="en-US" sz="1200" i="1" dirty="0">
              <a:solidFill>
                <a:schemeClr val="accent1">
                  <a:lumMod val="75000"/>
                </a:schemeClr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64770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Open-File Report 2014-1097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CEEWS: </a:t>
            </a:r>
            <a:r>
              <a:rPr lang="en-US" sz="4000" dirty="0" smtClean="0"/>
              <a:t>Cal </a:t>
            </a:r>
            <a:r>
              <a:rPr lang="en-US" sz="4000" dirty="0" smtClean="0"/>
              <a:t>OES – Planning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CA Code 8587.8: State Implementation Plan by 1/1/2016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05400"/>
            <a:ext cx="83058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/>
              <a:t>“On the road toward a comprehensive earthquake early warning system, we will face some challenges. Fortunately the </a:t>
            </a:r>
            <a:r>
              <a:rPr lang="en-US" sz="1600" b="1" i="1" dirty="0"/>
              <a:t>California Integrated Seismic Network </a:t>
            </a:r>
            <a:r>
              <a:rPr lang="en-US" sz="1600" i="1" dirty="0"/>
              <a:t>provides us with the foundation for the system we envision</a:t>
            </a:r>
            <a:r>
              <a:rPr lang="en-US" sz="1600" i="1" dirty="0" smtClean="0"/>
              <a:t>.” </a:t>
            </a:r>
          </a:p>
          <a:p>
            <a:pPr marL="0" indent="0" algn="r">
              <a:buNone/>
            </a:pPr>
            <a:r>
              <a:rPr lang="en-US" sz="1600" i="1" dirty="0" smtClean="0"/>
              <a:t>- Mark Ghilarducci, Director, Cal OES</a:t>
            </a:r>
            <a:endParaRPr lang="en-US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0922"/>
            <a:ext cx="6324600" cy="307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31" y="1565692"/>
            <a:ext cx="2085269" cy="7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362">
            <a:off x="351382" y="2126139"/>
            <a:ext cx="1838284" cy="229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038600" cy="1143000"/>
          </a:xfrm>
        </p:spPr>
        <p:txBody>
          <a:bodyPr/>
          <a:lstStyle/>
          <a:p>
            <a:r>
              <a:rPr lang="en-US" sz="3200" dirty="0" smtClean="0"/>
              <a:t>ShakeAlert System </a:t>
            </a:r>
            <a:r>
              <a:rPr lang="en-US" sz="3200" dirty="0" smtClean="0"/>
              <a:t>Architecture</a:t>
            </a:r>
            <a:endParaRPr lang="en-US" sz="1800" dirty="0" smtClean="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57200" y="1143000"/>
            <a:ext cx="4114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ShakeAlert </a:t>
            </a:r>
            <a:r>
              <a:rPr lang="en-US" sz="2000" dirty="0" smtClean="0"/>
              <a:t>in California</a:t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 smtClean="0"/>
              <a:t>built </a:t>
            </a:r>
            <a:r>
              <a:rPr lang="en-US" sz="2000" dirty="0"/>
              <a:t>on </a:t>
            </a:r>
            <a:r>
              <a:rPr lang="en-US" sz="2000" dirty="0" smtClean="0"/>
              <a:t>CISN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Leverages…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Telecommunications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Hardened centers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Software </a:t>
            </a:r>
            <a:r>
              <a:rPr lang="en-US" sz="1600" dirty="0" smtClean="0"/>
              <a:t>(EW, AQMS)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Expertise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Management structures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A </a:t>
            </a:r>
            <a:r>
              <a:rPr lang="en-US" sz="2000" i="1" dirty="0" smtClean="0"/>
              <a:t>new CISN product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295400" y="5534356"/>
            <a:ext cx="2206859" cy="1066104"/>
            <a:chOff x="304800" y="373432"/>
            <a:chExt cx="2971800" cy="1343025"/>
          </a:xfrm>
        </p:grpSpPr>
        <p:sp>
          <p:nvSpPr>
            <p:cNvPr id="24" name="Rectangle 23"/>
            <p:cNvSpPr/>
            <p:nvPr/>
          </p:nvSpPr>
          <p:spPr>
            <a:xfrm>
              <a:off x="304800" y="396549"/>
              <a:ext cx="2840037" cy="112745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3" y="373432"/>
              <a:ext cx="2840037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95CC4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2"/>
          <a:stretch/>
        </p:blipFill>
        <p:spPr bwMode="auto">
          <a:xfrm>
            <a:off x="3461024" y="533400"/>
            <a:ext cx="5631544" cy="56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0"/>
          <p:cNvSpPr/>
          <p:nvPr/>
        </p:nvSpPr>
        <p:spPr>
          <a:xfrm rot="17269444" flipV="1">
            <a:off x="2614164" y="3321750"/>
            <a:ext cx="1918500" cy="941234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Shape 21"/>
          <p:cNvSpPr/>
          <p:nvPr/>
        </p:nvSpPr>
        <p:spPr>
          <a:xfrm rot="4396374">
            <a:off x="4637825" y="3294386"/>
            <a:ext cx="1775447" cy="816868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 rot="4396374">
            <a:off x="1475526" y="3294386"/>
            <a:ext cx="1775447" cy="816868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4" name="Shape 23"/>
          <p:cNvSpPr/>
          <p:nvPr/>
        </p:nvSpPr>
        <p:spPr>
          <a:xfrm rot="17269444" flipV="1">
            <a:off x="5763050" y="3321750"/>
            <a:ext cx="1918500" cy="941234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0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70888" cy="1350963"/>
          </a:xfrm>
        </p:spPr>
        <p:txBody>
          <a:bodyPr lIns="0" tIns="0" rIns="0" bIns="0"/>
          <a:lstStyle/>
          <a:p>
            <a:pPr defTabSz="641350" eaLnBrk="1" hangingPunct="1"/>
            <a:r>
              <a:rPr lang="en-US" sz="3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ShakeAlert: Major </a:t>
            </a:r>
            <a:r>
              <a:rPr lang="en-US" sz="3600" dirty="0">
                <a:latin typeface="Arial" pitchFamily="34" charset="0"/>
                <a:cs typeface="Arial" pitchFamily="34" charset="0"/>
                <a:sym typeface="Arial" pitchFamily="34" charset="0"/>
              </a:rPr>
              <a:t>System 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Components</a:t>
            </a: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sz="2800" dirty="0" smtClean="0"/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5800" y="3571875"/>
            <a:ext cx="7772400" cy="771525"/>
            <a:chOff x="685800" y="5334000"/>
            <a:chExt cx="7772400" cy="771144"/>
          </a:xfrm>
          <a:solidFill>
            <a:srgbClr val="0070C0"/>
          </a:solidFill>
        </p:grpSpPr>
        <p:sp>
          <p:nvSpPr>
            <p:cNvPr id="9" name="Rectangle 8"/>
            <p:cNvSpPr/>
            <p:nvPr/>
          </p:nvSpPr>
          <p:spPr>
            <a:xfrm>
              <a:off x="685800" y="5334000"/>
              <a:ext cx="1524000" cy="761624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Sensor Networks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5343520"/>
              <a:ext cx="1524000" cy="761624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Processing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Alert Creation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5334000"/>
              <a:ext cx="1524000" cy="76162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User Actions</a:t>
              </a:r>
              <a:endParaRPr lang="en-US" dirty="0"/>
            </a:p>
          </p:txBody>
        </p:sp>
        <p:sp>
          <p:nvSpPr>
            <p:cNvPr id="10249" name="Right Arrow 11"/>
            <p:cNvSpPr>
              <a:spLocks noChangeArrowheads="1"/>
            </p:cNvSpPr>
            <p:nvPr/>
          </p:nvSpPr>
          <p:spPr bwMode="auto">
            <a:xfrm>
              <a:off x="2209800" y="5486325"/>
              <a:ext cx="1600200" cy="533137"/>
            </a:xfrm>
            <a:prstGeom prst="rightArrow">
              <a:avLst>
                <a:gd name="adj1" fmla="val 50000"/>
                <a:gd name="adj2" fmla="val 49997"/>
              </a:avLst>
            </a:prstGeom>
            <a:grpFill/>
            <a:ln w="25400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Franklin Gothic Book" pitchFamily="34" charset="0"/>
                </a:rPr>
                <a:t>Field telemetry</a:t>
              </a:r>
              <a:endParaRPr lang="en-US" sz="1600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  <p:sp>
          <p:nvSpPr>
            <p:cNvPr id="13" name="Right Arrow 12"/>
            <p:cNvSpPr>
              <a:spLocks noChangeArrowheads="1"/>
            </p:cNvSpPr>
            <p:nvPr/>
          </p:nvSpPr>
          <p:spPr bwMode="auto">
            <a:xfrm>
              <a:off x="5334000" y="5486325"/>
              <a:ext cx="1600200" cy="53313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25400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lt1"/>
                  </a:solidFill>
                  <a:latin typeface="+mn-lt"/>
                </a:rPr>
                <a:t>Alert Delivery</a:t>
              </a:r>
              <a:endParaRPr lang="en-US" sz="1600" dirty="0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2" name="Picture 14" descr="C:\Users\doug\Documents\_SCSN\Telemetry\Microwave\SCSN Site Photos\Strawberry - 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52" y="4589578"/>
            <a:ext cx="1444896" cy="192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54" y="1531037"/>
            <a:ext cx="2198108" cy="1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WFRUWGBgXFxYYGBocFxccGRgYFxcYGBwYHSYeGxojGhgYHy8gIycpLCwsFx8xNTAqNSYrLCkBCQoKDgwOGg8PGiwkHCQsLCwsLCwvLCksLCwsKSksLCksLCksLCwsLCwsLCwsLCwsLCksLCwsKSwsLCwsLCwsLP/AABEIAMIBAwMBIgACEQEDEQH/xAAcAAACAgMBAQAAAAAAAAAAAAAEBQMGAAECBwj/xABJEAACAQIDBAUHCQcCBAcBAAABAhEAAwQSIQUxQVEGImFxgRMykaGxwdEHFCMzQlJysvAVYnOCkqLhJEMWY7PCU4OTo8PS8UT/xAAZAQEBAQEBAQAAAAAAAAAAAAAAAQIDBAX/xAAtEQEBAAIBBAECAwgDAAAAAAAAAQIRMQMSIUETUXFh0dIEQoGRorHB8AUVIv/aAAwDAQACEQMRAD8A8kRySSTJNE4fGunmuy9zEe+oAsUf0at2Gvxifq4YGCQc2RsoBHHNEcOdZBmH6VYhft5vxAH/ADVu6ObTxOIts/k7YVSBmZnRWPEBsrICNJBI84VR7uxLi7hPcwPtorZvSnG4HqWr92yJzFJ6pO4nKZWdImOFSzc8K9JN90Vme0+VQSzoyXUUDUkm0xIAHEigrfSC3cMJdRBzYjOfwqdB3me6k2H+VLE3NLlnD4owZFzDhmIAk+ZHCqVtHHi7cdwgthmJCKOqoJnKvYJgd1SS+6m3sGFtKvWHWJ+2TmY+PAdggdlTEKeAnnuPpGteLYfGOmqOy/hYj2U0wnTfFISM4YCPPAPr31o29YE8GYeM/mBPrro3WH3T6VPv9led4f5SLgjPaU8ypIPrkc6Z4Pp5busFIuIWIACpnYkmAAROpPALNFW+5j8olgQOehHqM+qo/wBqyYUSf3uoP7usfBTS63tWwrasEf8A5uZLn/uwfRTFb4YcCPSPhSXY7yO3nPA5WxH9xlj4Za6sWkTzVAJ3nex72Mk+JoYIvAR+GR7NK1cuZROeB+8BHp0qoYeWru3j2UiFRhxzTI7gN/iRScY4nchYc10H98D0E1nzlzvi33gt/doo9dA5ubTZz9WirwI0Y9hUE+maHu7SRTBYTyGrf0iT6qT2L2d2VkuFQWhy48m2WBIVIEGRoQaZWoUQoCjkAAPVQSjGOfNRu9yEHo1b+2uglw73C9iLr/U8/lFReWrflqCUYRPtAv8AjJb1Hq+gUQLtB2buYwkueSAsf7QaZYfYOJfdZYdrlVHokt/bTa6BHDLMrKHmhie9fNPiKzy1xeTjs6reg9U+lafWehN4jrXbaHkqs/rJX2UvxfRDEJOYG8Odt8v9nVPoZqAH9poDDHIeT9U+E6HwJrr5+OEt+FSfXu9dD+TRSVKBW4qywx7w4k1x5OPMYp2b1/pbd4RQFNiG4J/UwH5cxrglzvZR3LJ9LGPVQxxTDzlzDmnvVtfQTWhtFDoGE/d1zf07/VURM1oHezt/NA9CxWltqu5QDzgT6d9QtiuSsfCPzEVGb7cgO8/Ae+gKa5UFx6gZ24t6B8Sahccyx8Y9kUVOWrdAlF+6K1QeX4lIaDyqLBecNYHlBroNJ38hRu1ki7HYKXphXbyjIOqgzEE7lzBZ7dWA8amHmQvK23cNcEasA2ozKIIMQQYEgjlS3HWm+dWg8TkB0EaHOdQTvplgPle2jasiwTauWgnkwr210ULlABUqdBxM1TfnTAgy8gQDqTHfVsTZzhNp2gQIKtuzACd/PkdxngTQZFvyUzFwDzZOpmONLs4Nds86mp2rtNZaQ3gPbXCec3h7KywdDzn4/wCK0N7d49hrSHq2sCbak3LyPAkEAgmNcum6e2u+jeyke8rvD2QTKG6Ld1tCFjLmKkNB8K6fpXhxaRPmy3GAgs6rzPLX11XsRjQzErbRJ4CSB3AmrMt8xO3XFer4i/h7SaY7aGGWIy3WtYqyOzITmI/lrzza+NyYm4bOI8oCQRdtobKtIBMWxGSCSIiNKSlgfOJNZpy9NZ7cZd4zS+fawYfpfilEeVLD94A+vf66Z4Pp+RBawpP3lYhvS0+2kGJsKLFlgILZwe2Cse01HsvB+VbLu6pOpgcN8A8+VIfZfcN0+w7ednQ9okelT7qcYfb1lvNupPIsA3oaDXnbdHI0a4J7EYqewMCT6q9JufKngWATFYRyoEaKt5AAAAOuqHQd5plMpNz+5LPaNQmZnic0aqI3D72ntqTO/Ax+I5vZr/dXmW0NtKuJunC3XW0bjG2BKQpMgZZgRMR2UThum2IWJZbg/eUT6ViivRJfiZ/BC/mB/NW1uIpBIIIMgvJ/NK1TrHygj7dojtVpHoMe2rRsq6+JtC7aDMhJHVUZgQYMiSR6NaC24DpzeQAHydxe7KfSmn9tPMH8oNhvrFe2e7Mv9vW/trzQ21zEGcw0OpDDvAgjxrflY3NHYYPwPrqD1t+l+FAnyoPYAxPoA9tAYjp9ZHmI7d8KPWZ9VeZ/PTyzfhn2Ee+t/Pewjv09dPIue0umPlhlNm0V5OM/jBgTVfkSSNJ4AmB3AmR6aXrfJEiPTPsrBcPP0D4zQMCRyqO9DDrAEdvDu5UIW5k+n4RXBdf3fVV2JGuR5rz2N1vWOt6Sa4OMI85WHaBI9x9IrXzjlPoNcm92H1fGoOvnBIkRHOfhNRvcPMeg/Go3WTMQeYMH1DXxqJs44g+EH07j6qbV2XP3vZWUOb34v6fgDWqm10pG03m/ME6roN5iN1R7HxbKQNSLkq43llBR47ZKjwrnEOfKSJB4Eb54QRQtjFZCpWMyE6HdqAOc86uM8Rm8rLeXDk9a1H/lsv5RFJmwaPiMiaLEiCTwnj21fsbhdmGy9yztJXuKjOLLoyF2CzkUtGpIgaHfXn/7W+n8rlMRETP2Qv8Amrd68E1sWuykRWY/SAqRvIyaTnEb4iIPOl17ZjLbDypWAePGOyg1aK7+cNGXMcvKdN87qav1NwRbvHJEACQfNEzrxieG6YqELvjfm93+a7t+aO//AO1bwiS4HO4B61Hvqot2N+T97WDNxsJifKlwq9ViVWNSwUZTrxpBiuidy3lz9RmnqNowytlIMxrNfTGHvhnINh7cGAx8llPGQbbkxw3U7t2AyKGAbQbxPtrMa8PlHBdHR1s+aAN53EyAAACJ3n0VImEVfNVR3CTX07iOjWGdWVrFuGMtCBZPMlYM15J8p3R+xhL1kWE8mHRmYZmIkMAIzExoTWto8420sWrPfd/MvwqPo84V8x3BBwneV4caJ6SLFqx2+U/N/ihtgTmaC4ORPMHX3ruqRmG13Eh2hIJPBZAMCT1YGoqJrg+9ryIn18q7tsWu73ff5y5GMKd54R647aFPv8KqnGxtn27ovFrS3MqFgcyrlIDdYhgSw7FINU3EplYjkxq1bLZfJ3gfJTAy5w+ef+UV0zc82kVVtofWN+I++i1vylrKAc2bSSCCI46aEHsp10f6Y4jCxaw623VmEArlZiSYzMhUtvgByQBpuoHC9G2voGtNZYkRk8vaW5IEGUuOG3gxG/fQ52aLYurcDLdQxkO4EGGViDo2ukb4NEZtLHXLl97rB1ZiTqzsQBoAHY5iAIAk7gKlwvSK/b824SOTQR69aBtsREmQDu7yJo7YWHuNirS28nlM4y5/MzLJ60cNKB7sfpmXuKt8oiHQ3ADpppIB3TGvCZp7tPbdqwVBvW2DTBtkvA4FgAIB4b9xpVi+iF8Em5gQ4O7yF7doNwYsx3E+PZS0bFwq3AL/AM7wyk9bPamNDqCBzj7PPdU8eqndfcWfDbSs3PNuIT2EK3r1os6faPifhBrzLyIDssrEGGbTdqIgHU1Js7arKCFuXLbErAmUAEls08fNjT71TtrW3pOfms9o19tdDEjtHq9tUpelV+3o7WLnHf710nsIplZ6YCAbtq6gOuYDMh7QYGlZu18LPZYFgGOQH7RBaPBZNWbZPQ+3f83G2m/dVTm/pZgR6KoGH2zYueZcE8pyn0GKnv2SQIJ7Nff/AIrHc3p6nb+TOyNXvXD3BVHrBoTanQXBheri/JMOLvbKnvHVPoNec3LhPnEnxmour2U7/wADtPL3R0BiBi8Gw5/OCJ8Mpj01lI47a1We6rpSPJlmAAJJG4bzvJjwmmWwcLZu27tu4ga7dQDDsQZVgczNIEaLvB37qVrB0Ooy9nLTf2xRuyWQXcP5R8i5bhLZisHLA6wOkkV6Y4VN/wABXiAVa2QeZYc/3aT4jY1xLr2iJdNWAbTcDv7iK9At37G5MY0xuF9G3Dk01W2uj55iTnzwjQ5y9bqrB6oAPhyqZXUanmk1vYj5XLHJlUsA09eN4UgESBrqRQpw7KRnDATr1YPhIiaOvbfuOhRgpBBG46SIJGvI+usu7Ya5bFsqNI62smAd4qbyPDrE+RyjyflJnXMVjcNwUDWZ9VRbKH0tr+OPz26iiFX9cB8ajt2ywCqJLMwA5k5QB6a0j6rwm07V52VDcJBIIKXlAI13uMp9NO7WGWBKiYHYfVXyMOj2MTUWbojiqz61orD7S2jZ8y5i7fc11R7YppX1j83HBmH8x981478tcri8P1ifoiNY4ueQHIVSMN012wgLDF3IEE5nVondOYGPGhNtdIcbi3R8TdV2QBVOVRA1OuRQDqfXREfSsRaw/arH+40F0fWWYQ50TRDBOo3HhRnTBvo8N/Cn0s/YOVCbCtyzjLn8zQtlHHeZqQMx9YZz8ZF38J84jWd0fy0I2poi2MrnQpGbQkuPNOnaTuB4Eg8KHeJ0IrQb7Hdhh8RBuAFVkLbV7Z3xnYmbfYRM61Udo/Wt+Jv+6rVsm1Ni+QCYC6i8qROnWtnW6DyG7xqrbU+uufiue1qgMsbEW8mdLuHB3ZLl5LbggAExcIXUgkQeNCPgkRbqsPpEIAZbish1AIASQ2+cwaI50YmzLN1QwxOHRiNbdzyqMpGmpFs2zMTo3GhL1m0qXF6jOrALcVic2sMFA0K8Q9FRYUDRcssWUBpaRLAbgYPoorY21ThsQl/LnNtpIJjMYYHXxmg8GFkCFOZlEmZXrCY6wHfIPhvqfZP1i/Rpd/5dzNkaEYmcpB0EnQ7wKIu9v5WLZMtbuJPJgwHpiisd8oGGvYXEJ5Uh2tOqKysJJQgDqyN8bzVI2rhGcgizZt5SdLRIB3adck8OJO+l5wd2I8mdAfNUTqZ6xXU+NNKabM2XbvPcDsVCqpBBAO6Dod/oNOMV8mmW210X1VApcs4OUAa65RPhFKtlYqyl1/LsyT5PLC8VnU7iCDBEdteiYDp3hcrTetnQwHSQfxSQNZ1rnbY1JNPHsRaCEqHVwCOss5TpOmYA9mo4Uft3Zxw+S06st5VUsOoykOvlFMqTrDLoR7Kn6Z40XcZcdfJQRbH0S5beltQcok+Ou+aHxuDY3MqKzErb3DWfJIxGnKfVWt8M2Ofn8JqttmJIJKLIgA8OO/ePGrJ0TINstEEmI1y6cgSQD3VUlw58mW5PlIjcYPHd4V6Z8m+2blrBwuEw9wB3+ke0SxkzBbcYmOzSs9bxI10+Uc/qKid+fuq043pHduCGw2E/9Ld3GaquNxzg6hEPIiPUdYry7rqiLDt/qNZXFrCYlxmS2WU7iFJB7ordXYqeCsZnReeQHdxAnfp6aJvbKuPaS/w0gCABOq5RuzHfA136aGO+j9ucRZ/k9OQRVzTZlhraLeN4ZC0BbasihjLRLggkia9OefbXb9m/Y718bZZNff8Awp17pjtDFDyF2+9xbvUIZbbEjsJWR4EUnvbKuLe8iVbPmCwVggsYWR4z416Jg+jWEUo4N1HWDItqwUjl9LqO8UTi9lWTd+cC873lIZQ1hlDEObgBhiAMzHw0rHzT/dPR/wBV1d6ln9X6Xl+0sA1h8rjWJ3RRmB2BecK6rIOvnAbjHHuNXr5VNg4WFvWb5uORr1lygl1EQBp5zHXlVYwW1LqWrKWwGlCfNJP11xY39lejeN3p8zPp5dPUy5Rbb6Pvh7dl2818wXUTKhAZA+PGl+xtLuH/AIwPodKtvTO+WwOzy28i6SN0HqzpVPw2YeRNsZnzEqsTJD6COOorON35Y4r1r524zBXZQ29VYhTOh0Gh00oYz276p56SY9QQcN4+QuSO6DFbTpZitFOFlvw3QTp3x2+Nde6QWxiaT9I1Aw7tlEqAVyjUmYA03iTPhQF7pbeUDPhSsgwcxG7vB3SKC2h0me8oXyWUSCeuDzjgNOzsp3SjnpqOphv4C+25Si1buZnyW2cAgNClo3xMeNPflASFww/5C+19fXRHQy7DYnUiWQadnlK5Y8KQjFXbRk2XTQg9Vl0IIO9eRPpqE7UP3G8Z+FeqYPaFwuAr3nP3AzyQNSNNd01HiriFgFt5BEFWOfWeZUEd3ZSb9pZPSlbD2rhTYupcBN9yBahJCxGocOsEyQQVbcIpHtdYxF3vuetmq64HEWAt+0cMXvFyRfFtCLQMZQXJzL5rbhx7apu2x/qLvc3rb/NN+QRZwmGurmOJtWWMDI6XyRlAWc1u2ymYzeNC3TZW3ctzbdwRluKG1hgOoWjqFZOq5pimA2PYdVdsR5ItqVfD3jHZnRCG0jUClt11Ft7eUE5+o+QhyASG6xAOTTzd4J1qqHwsZlEwCwk8hOp3cqP2CPphHBbv/QeKDwjdZZzASJ37uO7sqfZd4JdBJAEMJO7W3lPtqzlDy5vPeaI2aOse4e0UK15CTDKdTxHOmGxMucyMwy7g0HTWZAPLlW7wqvdKlnEQOCDf3tSPeSIGk/rtp70nuj53oCAVTQnMRO/UAeykuESWbuJrmldYl5M9i93mAe6oWad/rqXE/Z7VHPt51Om1bxgZmaNwIDcI3MDw0pFy5cWPq37Mp7eI9nKn/RvpFesWStssBJOiodTzzUhW+WF07s3WIG7eTz4T276lwXmHzN/2jrWepjMpJTC6q1YnpJfYyfKSFAmLIjlu4b6VYjat5oJLSeMp8KBdxxFvhG+tMRI+rnuM1ymEnp1uWxDbQuc2/rHwrKDdln/b9BrK32z6M7Ntg31TEW2cEqoBYDeQLe4CRJ7Ktl/pjs7J1UvZteA7I1za1ScH9YN/mtpE/wCy1Wro6B8xtMS2UZgyzoZAMGNSvUYxzFayxl5MOtn05/4tn2EWum2DXTyQePtZrylu+GAB9FTP01wcMFDKTuYXL0LwmCNap3RJM2Mww03ce6ru4B6Rpu+tw3sNcbhj3a/L8n0On/yPWkm/P3uX6gN7aeAv2yt29AOUkZXBYqZBkLvPPvrB0zs28N80ssvkYIllbOJbPvnnzmk/TTZpzXCuTq4m4fOXzbgUwR2OjiO+NxqfY2U2kU2wSEBMBSNSx416eyYTUfP6nXz6+Xfny76aY9LmGwQRg0C5MTpLdvOOFJOiqTi8CvO5/wDK/wAKffKAoFjAwoUFLp0Ef7lVnYuJFu9hWJy5Q5nkc94A+mKxhwxeXtX7PBI4ary+/HOor+DCyV4ZY3ffI58pquP0wsj/AHdSDBDkxEATO6Trvqex0vwknyl24QfNyuoAk8cyt7oiTNbTRta2UAiAzJgHWYOaNI8fRUmA2Spu2pAabiKQRIIJOh0O+BSDH9LLAaEvHKSCBnDkADWSoic0nhvqPDdKwGBF7WVywQTm4SDPGgr3yp2wrYUDX/TW57yCT7aj6E7JN58QdIVgIJI1OeDpyyn0io/lIJNyx/AQDwEU5+TT/wDr/iJ/8vxrMm4vsda2NeRIV4bMGkMQYG+DEg764x2Cu+VYoYt5iwBIzRAOpOs+NWF9367KAx4bTLz17spGvjFanhNK1sLZz3LtxgxhWQOJ84nQTrrqTVQ22fp73cfatXLZjw5P/M/7lFUfajTdu93vSsfvCzPgCUtzcEHKQMp0kb5ngKgfDusOHgAtGsxOckDnOUyY41cbeCUED93s3jv7q4GCWSTBlQR1VEaDh3kjtrVkpOFDugrmUxuJJ05Tv8a46PKDi0DKriX6rAlTFs7wCKvW3tn2lwLMEXN5W2M2VZgpeJEjgco9FUfY4/1xy8GvRHIA+qKaD3E7OttcW6tpUZdepmgk7mbMx1HZypVd6NIoY5m3E8OC09AI4VHdtMVbTQhhPeCKLpUcVaJxRgGM4HdJAFR7Ds5mudiMaIN9/nTqpgMwJHPKQ44ToRPhXXRhhF86fVtv/C57uFScHspfzE7o9BqydHenHzYH6JdWVpt5UnLuB0IgbxEazVfvJCICYIVt2uuY6b4FXA9I8I4k5Ldw65hY3aSFYgEEZhMhPtHhoNRKq+PxRvXb17dmJJH4mmByA3RyFbwE5BBbedwHvona+OtXszWrS24BBKjKGBywSvAyH3cCBw1GwqjJvXTN9sifCpkuPIlnP3n1P3VrTFp3v/SvwqPIJHm8/rDW1t79P/cNc3RySeb/ANIrddCw3I/+pWVpnaaxpc/lfn/4LctaZbFxVwYO6FgEC0w+rAynytszJMkhtZAOgjUihtlYYXLyoTlDBhPKbbCddNKu2G+S+5aW7bR2YOoAYqsaMjqTFzmu7frWmPSp9CsaLWMsqbatML1vOWJGh4TOvdVl2zijc2z5FVGZntoryRlLCQ8pDSvYajwXyV4y1ftXc1lgjBj14YwZPCPXTXG9DcQ20jiw1tULKfrEzrCFZgmJntrnljvL+DU4U/HIXuYm0RLZXYazOU+WUidfOFwf+cKWYXZOJ6ly2qnqKV1Q9UiVBVtNx3a163hcJYLFPnGHe6N8WbTXFA0ILKpHZxonZGz7KoQ72BEBQ9q3PcDAAGg5V3yyljGOOnmnTVCuF2cGEEWbg9F0jxqs7Pw7XLmHRQrE8G80xcuMQ2okQDOtWj5R2g4W2SM1u02ZQytlzOWAJUkajXxpR0HAOPwYMRJmd0fSzPZXLDhq8rj0h2eL62hbwNi0UBzkFBn045MvOe+PGrXuhN4k5VRf3QQYjvY16taKSpYrvSZjd1g06fhnw38B7+UggsASUE8hDBjwkAxI7K1MZEt28r/4KxJAI8mR/L69PbUuG6HYwOuVLRMyIyToMxjTfAJ8K9RtXrYVAWUxlnQcHMz/ACxWsFjEDISVEKxMwB9U0yTAqjy7p1dzXbOu62nrVD76sPycebi/4y+x/jVV6WNN63+G3/07VWr5OD9FiTzvj2H41MeBa7h9o9goXEbj3VPdbX9chQ186Hu+NVVDs4q585ZZXyeYSDGaSV3faI7qrmMMvc7h7Uq3g9T+f/uFU6+etc/CvtSs+z0bt0lb7noMeyuB0gaSCp/q+NXtcKgO4bjy+6TW1tLJJIMqN4A1EDd4nXiBWkUV9qlwVMhcrNqdT1WG4GNJMcaVpnNzqTmzPu100k16L0jdRgbgAUnPa1gSPrp1iYIA9FUvo6f9RP8AEP8Ack+qoIrNvEG6RndR14cq0GFaNOGbd2ZqgC4gmD5TTsaD3VdWYFjvgk+34TUZaP8A98aCkus3LpB1EwfbXWxbmVb34D+V+VRWW87iTAjvGvqqLCPCv+H4/GqI23KOU/GjsFg0uXAGhBpumDru624waCXeunHdz1GlWOztK/15yhd/WEsCDpDHfyMzpUqzyS4i3CSBAJYcdwyxv7+dS4Q/R7z/AETvJ40PihCjSJluHGI9Q9dE4JeoNOPC5B9HCmREjMNdR42zUcrp5h/k1qQk8n3/AHwffWMTI+s/t91YbRG4vK36P81lYxM739H+KygnLESRvUT6B27+6na4JcRZALKLnlJLA/SlcpEBd2SYk8DEbzSC44hpEnLA740NF4Bk8svlNQUyjqlusX0EKCSa25mCdD0+1df0D30osbHRnvAtC2miYG7MVk+AmrXi9lCzba5ewV+3bWJd8K6qCYUSXURJNVEbRVfnAAMXZywAIEkiRw0I3VLvSzkxveQTDPaC2rgLK5uwpvpDquVTMBCCdIOo7aXY7B2UANp8zTzGm6DoBFLia2nLnTX4lozFOTl8am2Hi1t3rTuSFCsCRvGYXFn0moMRpE74Pt/xQjnRe4fmNaR6De6fW1OlokE7wMoOhnTLwLbuwUQ3ypXAojCIANJNpDOVYMk29SN55RWtvXib+yUPmxbY/wA9yzPqApXtvE58tstqhulhBgy7EyY0+sM8yAN9Z7q6Y4dztenbvmIw+6C5G5ZaBoAAAWIA4bhUZ6ROylRZaHkMx4BgQSu+ImhNkWFdr1s6m7YurqTqUXy6f3WlpQ+zgNVYjjWpXMX0pP8AqFHIJ+S1TfoZtR7du6FCwbsyQT9kciKSdJ2/1Pd5P/p26k6O4HFXg4w7oigyxe7btiTpobhE7uFTDiKuV7bl6DlCk8OqQPaaXWtsY0ki4lqOagz3anlNAYvo/jEAnFWWJ+zbvh2Hacg0HCZ40J+xMQfOvn+p/wDFdOfSJ0xb5mXKMgbzp606Nundv1qtYhwWcxAMachI0qw2NjFCSXzGD97h3tVZBknty+0VjVlFgvdI3J0tkeJHaCR3VD+2bh/2/wC6pLmyXJ88eI+FFWdhW/Jy18h9YQWiRpuly4AnThpNXVCzEY5nBDLAAJHPUQdeXZXGw8atq7mfNEOOqJOpHwp1iejiqjku2itwHAExv7KrmzNX8G9tZFj/AOIUO5Lp/lHxrF24P/AuHtJAjw1ofCWGJOVWOk6KT3nThRAw/wB4Nu4Djw38K1JFV60crsSD5x07cjR7qX2BII5wKOvXfpbgI+/v5hCvtoLD7+Wo14VEEYixluKo/djQE6wRop1MRpUzOMriR2btdeWtc7bcG+xBUiQAVYMumghgqgjTkKebJsj5jiyUBgCG4gnqxqNBx31z6ufxzf4yfzujHyQYkDIN8wN/LTlp+hxo3B4RjbUwCNTqk8ew60uuXuplgiDv0jcOyZ491XDBbERrNuZ1RSQcpEkTuZTxNOrnMdbb6eNyIXwhETbX+hxURTU6L/WR7qsq9H1UypCkfux+UipLuAuERnB0j7Q4RzOtcfmx+rr8dVVV7D/X/msp9+xbn3v7h77U1la+XH6s9l+hDpOv60oh9mXCiXUBcs7KAubMuRUcHqjQQ43cRQbnef1up30Yvv5VgpU/RTDEgCSgMQDqYX0V6HADesYu5o6X37Ha4fzGgbWHdpy2wcpg9hmI1POr5eF8t51oa8Ec8ubCqlhL+W3iCDDZhB7c53TWbdRqOjseLOYuFv51AtFBlKNID+UmJzCMscQaCx2DuWgC8azERwjs7aiv493EM0jTfwjlyqK7fZvOYt3kn20mzwJxN9mC5iSApA7BJEDs0nxrjAWgz21O4x76xj7D+Zq72Wfpbf651pDi5aTQjMSOZOnd1jQ17BK7IM6287QXusQi7ySxgkCewmjc3IxS7ajaL+KiJsRZ+aXAbeJt3mCk57JfKmYER9IqyxUnQCIO+greIJIXgR7jUd68IbvX8oB9latPNwePv+NAX0nP+pP8n5Eono79W34vdQXSM/6hv5fyrRewfqn/ABfCpjw1eViwdhsxORoy6aHmDyov5u33T6vjT7ZOKtEsLykhcgWAdRBnzSNd2+lB3Cf16f1663MtIF2hY+jMKAQrEnNvgTurziz5w719telY0/RXP4b/AJTXm1jzx+JfbU3sXN95/XGuONSXhBM8zUAxKZh1hvHGfZXQNtoXgtq4SAwy3ND2owB8DB8KouyfP/lPtq17WxytZuZVcjIdcjR3ktGlVTZXnH8PvNchd9l4oLYIIMlFCkEiBvaYIkSRzqGuMGPox+FY9APvrsmoqkYgnPdYcS48CSD7a42dZz3FWJlgIgnj2a0VinXyZEgsXckagr1hE8DImotmCLlsgqetJBG6O/Qkgae6rGbw62zbCYh1VQoVoCjNAjhD9aO+trty6LT2gwyXIzCBrBkanUeFcbYeb9wx9o6ERx3EAmPA0CBTPGW+THiJ2b6M/i9i9/ur0HB3x5NBI0VRv7BXn7/Vr3kfH16+NWRNAB2Vw6+Hdp16eWliz9n68a0W7KQByN0iuhi3H2j7fbXl+J2+Q7n9R/mtUl/aT8/UK3T4qvyRXiJ/XZU2Dx3kriMM5AyhwrlGZQQWUMASsxE6xvqBjz5D2U7235G1b+bJYGdjYvC8TLhXsqTaGmq52JmeQ1ivovGj250js3ky2cM1lswJdsVeuuQJ6sMQuuhnLOlJUw7MCQpIBAJGupmPYfRVh/42x9u2qreNpCgCi2lpJXzRJRATu3kzSrZl1bbK2cqQeBI0ykcNRviil0V0mh59n/5rUwcAnQRrGk843nuFavOJgbtN6qp3a+b29tATjMMyqhKFcykgzOYAkEjl1pEdlR7K+st/rgaK2gfoMP8Agu/9VqC2c4DoTuHwNIHuUAjSY5kx7aB2haLZVG8tA3DhzOlMbd7yrAIhHDRSBzkzSrax0Xv91Wsi7nRK4lpLjnznyZAVBBh567HLpkNLLSRdgcCRvB3abxoe8VpwTCs7EAaCdBruEkxoSa1hl+k07fGsSX20n6QNOIbvX2LR3R8fRN+L3Cl+3DN9+8exaYbA+qP4vhVnC3lelaXMblEEdvPt09lQcB+vZ+vUKnU9cgbtSTzbl4CPTQ53frl+v1uoH2g30F3+G/5DFec4dZcDmy+2vRNpn6C9/Df8p/X6089wn1q/iX20RajhUnzR46+2jMJtG6i+TS4yITqqmAZ0MxvnlQ7Vq0OsO8e2uugx2jZzWL2sRaumfwqWjxgCqPsve3d76t232Iw938I9bAe+qdgbwXNM7hHp1rkVc8MOoO5Y7gB7ya07AbyBGvo1NVm/t4lQBm04k+qBQQ2g06AagjdrrIPtqAS4ZYntNF7LTrg6zOgG8ncB4zFNMJsNXRGaQcuoGk6nUyN+6mFjY6LqFEjcTqfXTZohxeBa5fbKDlZ/OI0EnUmBGk8K4s7LuAyBH4iJ1EHTXmatHzauTaqXLayFK7PlERtQuYwNxLHU+gCjqn8keVQ3Ffl76xbvlZNOTXDGuLiHjNcEdtZ0u3easqLWsq6NlJEiOweym3SZ1a+hDAgWMOGKkHVbKhhPMRHfSkcPCnx6HP8ANWvuchDIuQ7yLi50YaaqRGs8Zrs5kd0pC5QQYhiSDLTvGggRAjXvrdjG5NwG+de6OFM8JhMALYa7fxLXCsm3asIFVuCm5cua94WluDw4JGYaExMxwO74mioRfMkjjI9IIPqJrd2+zmWJYwBJM6AQB3AADwrBb1jjruHLU+oTWrlvKYPIHhx1G6gJxWILKgzFsoIAIjLJkgc+c9tZsYA3bc9vsajdra4fCGBJS7JAAJi84ExvgaUswGIyMrb4+BHvoLplUDQegVXekbddO731N+0rzjq22j8J99RbTv3LxU3DaTIoRRnHVAnSJZuNEL80tI17vD4VykhlPORvHPlXF25qRmB7RMd4mtW26w14igI2sfpn/F8KZ7Cb6L+f4UnxzTcbcesdRqN/DsonDbVyWwgUGCTr2xy7qRXogvood5BBYkkajlGlAXNuWwYCsZ5wBpz1qm3OkF0rlmF5Chla7d3Bm7gTQWraO289i5CqBGU9YT1g3Dnof0ap2HuZXDHgQfQZpnh+jOIb7OUfvGPVqfVTLD9DPv3O8KPefhU2AL3SLflT0n3D40L+2rzHq6Hkok+uatVjo1YX7GY/vEn1bqPTDhRCgAdgAHqq3KimHA4u952cg/faB6D8KnsdEm+24HcJ9sVbsorkpWdqR2OjNpd8t3n3CKOtYFU81QvcI9dG+RrBYH6/zUA2XxrBb8KK8nWFOw0UKbXaT+uytG32USUFctbqAVlrjLNFMsVGRPCoodrdQXLQ4iiza/Q0qJrVQBG0OR9NZRBSsovhVOHgPZTrbuJYNhwNxw2H059WNDwndSZRMDuqTG49rpQkAZEW2IHBZjx1rs5ublo5QcoHnbjJMGDOukbtw4767s3IAliIO4d2+h8pNbFvtoNgidZI1467tN/bFZcYGMojQcZk8T474rMlbW2ToBJ7NfZQG7RxRa1ZTLlFtGgzObO5eezfS+25ABBgjUEUysbBvvuttrxIj80UdZ6F3SYLIAOOsxziKgQ3bzv5zM3eSfbUeSrrY6DW/t3GbsUBR65pjY6MYdP9sN+IlvaY9VNjzy2hJgCTyGp9VHYfo/iH3WmA5t1R/dFei2rAUQqhe4R7Kk8lTYo9joXdPnMi9gkn3D10ww/Q60Izs7HwUeqfbVmgd/drW8s8PTU2FmH2DYTdaXvIk/3TRwtcvVUvzc8DHd/ms8meIn1+qgiyRWwtEIAd1b8nUUIbZrRsj9fqKL8nWilANkNay0TkrMtAMbYrRt1OLVRu2X7XhvPqoI8laK1nzobojtP+K7W0Dxzej2UA7sO/u1/xXBU9369FGFKjZKARrfieZrhmol0qN1qKGYioHol1od7fhV0iLMaytG321lTQqTbh3VqsrK6I2K6WsrKC27AwVtsOSyITnIkqCfscxVhFoLAUBRyAj2VlZWfaRIa5v+aTy3Vqso0ktnSpKysoO6HsanXXfv8ACt1lRBTcK4asrKolA91YorKyoIbg6s8ZGvHhUice6srKo1WqysqK0fdWm3VlZQC7SchBBIoVBurKyg0Rqf1wrgbv1yrKyhBmGaV1131sisrKCK5UR31lZUVBd3UO9ZWVRAaysrK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xQWFRUWGBgXFxYYGBocFxccGRgYFxcYGBwYHSYeGxojGhgYHy8gIycpLCwsFx8xNTAqNSYrLCkBCQoKDgwOGg8PGiwkHCQsLCwsLCwvLCksLCwsKSksLCksLCksLCwsLCwsLCwsLCwsLCksLCwsKSwsLCwsLCwsLP/AABEIAMIBAwMBIgACEQEDEQH/xAAcAAACAgMBAQAAAAAAAAAAAAAEBQMGAAECBwj/xABJEAACAQIDBAUHCQcCBAcBAAABAhEAAwQSIQUxQVEGImFxgRMykaGxwdEHFCMzQlJysvAVYnOCkqLhJEMWY7PCU4OTo8PS8UT/xAAZAQEBAQEBAQAAAAAAAAAAAAAAAQIDBAX/xAAtEQEBAAIBBAECAwgDAAAAAAAAAQIRMQMSIUETUXFh0dIEQoGRorHB8AUVIv/aAAwDAQACEQMRAD8A8kRySSTJNE4fGunmuy9zEe+oAsUf0at2Gvxifq4YGCQc2RsoBHHNEcOdZBmH6VYhft5vxAH/ADVu6ObTxOIts/k7YVSBmZnRWPEBsrICNJBI84VR7uxLi7hPcwPtorZvSnG4HqWr92yJzFJ6pO4nKZWdImOFSzc8K9JN90Vme0+VQSzoyXUUDUkm0xIAHEigrfSC3cMJdRBzYjOfwqdB3me6k2H+VLE3NLlnD4owZFzDhmIAk+ZHCqVtHHi7cdwgthmJCKOqoJnKvYJgd1SS+6m3sGFtKvWHWJ+2TmY+PAdggdlTEKeAnnuPpGteLYfGOmqOy/hYj2U0wnTfFISM4YCPPAPr31o29YE8GYeM/mBPrro3WH3T6VPv9led4f5SLgjPaU8ypIPrkc6Z4Pp5busFIuIWIACpnYkmAAROpPALNFW+5j8olgQOehHqM+qo/wBqyYUSf3uoP7usfBTS63tWwrasEf8A5uZLn/uwfRTFb4YcCPSPhSXY7yO3nPA5WxH9xlj4Za6sWkTzVAJ3nex72Mk+JoYIvAR+GR7NK1cuZROeB+8BHp0qoYeWru3j2UiFRhxzTI7gN/iRScY4nchYc10H98D0E1nzlzvi33gt/doo9dA5ubTZz9WirwI0Y9hUE+maHu7SRTBYTyGrf0iT6qT2L2d2VkuFQWhy48m2WBIVIEGRoQaZWoUQoCjkAAPVQSjGOfNRu9yEHo1b+2uglw73C9iLr/U8/lFReWrflqCUYRPtAv8AjJb1Hq+gUQLtB2buYwkueSAsf7QaZYfYOJfdZYdrlVHokt/bTa6BHDLMrKHmhie9fNPiKzy1xeTjs6reg9U+lafWehN4jrXbaHkqs/rJX2UvxfRDEJOYG8Odt8v9nVPoZqAH9poDDHIeT9U+E6HwJrr5+OEt+FSfXu9dD+TRSVKBW4qywx7w4k1x5OPMYp2b1/pbd4RQFNiG4J/UwH5cxrglzvZR3LJ9LGPVQxxTDzlzDmnvVtfQTWhtFDoGE/d1zf07/VURM1oHezt/NA9CxWltqu5QDzgT6d9QtiuSsfCPzEVGb7cgO8/Ae+gKa5UFx6gZ24t6B8Sahccyx8Y9kUVOWrdAlF+6K1QeX4lIaDyqLBecNYHlBroNJ38hRu1ki7HYKXphXbyjIOqgzEE7lzBZ7dWA8amHmQvK23cNcEasA2ozKIIMQQYEgjlS3HWm+dWg8TkB0EaHOdQTvplgPle2jasiwTauWgnkwr210ULlABUqdBxM1TfnTAgy8gQDqTHfVsTZzhNp2gQIKtuzACd/PkdxngTQZFvyUzFwDzZOpmONLs4Nds86mp2rtNZaQ3gPbXCec3h7KywdDzn4/wCK0N7d49hrSHq2sCbak3LyPAkEAgmNcum6e2u+jeyke8rvD2QTKG6Ld1tCFjLmKkNB8K6fpXhxaRPmy3GAgs6rzPLX11XsRjQzErbRJ4CSB3AmrMt8xO3XFer4i/h7SaY7aGGWIy3WtYqyOzITmI/lrzza+NyYm4bOI8oCQRdtobKtIBMWxGSCSIiNKSlgfOJNZpy9NZ7cZd4zS+fawYfpfilEeVLD94A+vf66Z4Pp+RBawpP3lYhvS0+2kGJsKLFlgILZwe2Cse01HsvB+VbLu6pOpgcN8A8+VIfZfcN0+w7ednQ9okelT7qcYfb1lvNupPIsA3oaDXnbdHI0a4J7EYqewMCT6q9JufKngWATFYRyoEaKt5AAAAOuqHQd5plMpNz+5LPaNQmZnic0aqI3D72ntqTO/Ax+I5vZr/dXmW0NtKuJunC3XW0bjG2BKQpMgZZgRMR2UThum2IWJZbg/eUT6ViivRJfiZ/BC/mB/NW1uIpBIIIMgvJ/NK1TrHygj7dojtVpHoMe2rRsq6+JtC7aDMhJHVUZgQYMiSR6NaC24DpzeQAHydxe7KfSmn9tPMH8oNhvrFe2e7Mv9vW/trzQ21zEGcw0OpDDvAgjxrflY3NHYYPwPrqD1t+l+FAnyoPYAxPoA9tAYjp9ZHmI7d8KPWZ9VeZ/PTyzfhn2Ee+t/Pewjv09dPIue0umPlhlNm0V5OM/jBgTVfkSSNJ4AmB3AmR6aXrfJEiPTPsrBcPP0D4zQMCRyqO9DDrAEdvDu5UIW5k+n4RXBdf3fVV2JGuR5rz2N1vWOt6Sa4OMI85WHaBI9x9IrXzjlPoNcm92H1fGoOvnBIkRHOfhNRvcPMeg/Go3WTMQeYMH1DXxqJs44g+EH07j6qbV2XP3vZWUOb34v6fgDWqm10pG03m/ME6roN5iN1R7HxbKQNSLkq43llBR47ZKjwrnEOfKSJB4Eb54QRQtjFZCpWMyE6HdqAOc86uM8Rm8rLeXDk9a1H/lsv5RFJmwaPiMiaLEiCTwnj21fsbhdmGy9yztJXuKjOLLoyF2CzkUtGpIgaHfXn/7W+n8rlMRETP2Qv8Amrd68E1sWuykRWY/SAqRvIyaTnEb4iIPOl17ZjLbDypWAePGOyg1aK7+cNGXMcvKdN87qav1NwRbvHJEACQfNEzrxieG6YqELvjfm93+a7t+aO//AO1bwiS4HO4B61Hvqot2N+T97WDNxsJifKlwq9ViVWNSwUZTrxpBiuidy3lz9RmnqNowytlIMxrNfTGHvhnINh7cGAx8llPGQbbkxw3U7t2AyKGAbQbxPtrMa8PlHBdHR1s+aAN53EyAAACJ3n0VImEVfNVR3CTX07iOjWGdWVrFuGMtCBZPMlYM15J8p3R+xhL1kWE8mHRmYZmIkMAIzExoTWto8420sWrPfd/MvwqPo84V8x3BBwneV4caJ6SLFqx2+U/N/ihtgTmaC4ORPMHX3ruqRmG13Eh2hIJPBZAMCT1YGoqJrg+9ryIn18q7tsWu73ff5y5GMKd54R647aFPv8KqnGxtn27ovFrS3MqFgcyrlIDdYhgSw7FINU3EplYjkxq1bLZfJ3gfJTAy5w+ef+UV0zc82kVVtofWN+I++i1vylrKAc2bSSCCI46aEHsp10f6Y4jCxaw623VmEArlZiSYzMhUtvgByQBpuoHC9G2voGtNZYkRk8vaW5IEGUuOG3gxG/fQ52aLYurcDLdQxkO4EGGViDo2ukb4NEZtLHXLl97rB1ZiTqzsQBoAHY5iAIAk7gKlwvSK/b824SOTQR69aBtsREmQDu7yJo7YWHuNirS28nlM4y5/MzLJ60cNKB7sfpmXuKt8oiHQ3ADpppIB3TGvCZp7tPbdqwVBvW2DTBtkvA4FgAIB4b9xpVi+iF8Em5gQ4O7yF7doNwYsx3E+PZS0bFwq3AL/AM7wyk9bPamNDqCBzj7PPdU8eqndfcWfDbSs3PNuIT2EK3r1os6faPifhBrzLyIDssrEGGbTdqIgHU1Js7arKCFuXLbErAmUAEls08fNjT71TtrW3pOfms9o19tdDEjtHq9tUpelV+3o7WLnHf710nsIplZ6YCAbtq6gOuYDMh7QYGlZu18LPZYFgGOQH7RBaPBZNWbZPQ+3f83G2m/dVTm/pZgR6KoGH2zYueZcE8pyn0GKnv2SQIJ7Nff/AIrHc3p6nb+TOyNXvXD3BVHrBoTanQXBheri/JMOLvbKnvHVPoNec3LhPnEnxmour2U7/wADtPL3R0BiBi8Gw5/OCJ8Mpj01lI47a1We6rpSPJlmAAJJG4bzvJjwmmWwcLZu27tu4ga7dQDDsQZVgczNIEaLvB37qVrB0Ooy9nLTf2xRuyWQXcP5R8i5bhLZisHLA6wOkkV6Y4VN/wABXiAVa2QeZYc/3aT4jY1xLr2iJdNWAbTcDv7iK9At37G5MY0xuF9G3Dk01W2uj55iTnzwjQ5y9bqrB6oAPhyqZXUanmk1vYj5XLHJlUsA09eN4UgESBrqRQpw7KRnDATr1YPhIiaOvbfuOhRgpBBG46SIJGvI+usu7Ya5bFsqNI62smAd4qbyPDrE+RyjyflJnXMVjcNwUDWZ9VRbKH0tr+OPz26iiFX9cB8ajt2ywCqJLMwA5k5QB6a0j6rwm07V52VDcJBIIKXlAI13uMp9NO7WGWBKiYHYfVXyMOj2MTUWbojiqz61orD7S2jZ8y5i7fc11R7YppX1j83HBmH8x981478tcri8P1ifoiNY4ueQHIVSMN012wgLDF3IEE5nVondOYGPGhNtdIcbi3R8TdV2QBVOVRA1OuRQDqfXREfSsRaw/arH+40F0fWWYQ50TRDBOo3HhRnTBvo8N/Cn0s/YOVCbCtyzjLn8zQtlHHeZqQMx9YZz8ZF38J84jWd0fy0I2poi2MrnQpGbQkuPNOnaTuB4Eg8KHeJ0IrQb7Hdhh8RBuAFVkLbV7Z3xnYmbfYRM61Udo/Wt+Jv+6rVsm1Ni+QCYC6i8qROnWtnW6DyG7xqrbU+uufiue1qgMsbEW8mdLuHB3ZLl5LbggAExcIXUgkQeNCPgkRbqsPpEIAZbish1AIASQ2+cwaI50YmzLN1QwxOHRiNbdzyqMpGmpFs2zMTo3GhL1m0qXF6jOrALcVic2sMFA0K8Q9FRYUDRcssWUBpaRLAbgYPoorY21ThsQl/LnNtpIJjMYYHXxmg8GFkCFOZlEmZXrCY6wHfIPhvqfZP1i/Rpd/5dzNkaEYmcpB0EnQ7wKIu9v5WLZMtbuJPJgwHpiisd8oGGvYXEJ5Uh2tOqKysJJQgDqyN8bzVI2rhGcgizZt5SdLRIB3adck8OJO+l5wd2I8mdAfNUTqZ6xXU+NNKabM2XbvPcDsVCqpBBAO6Dod/oNOMV8mmW210X1VApcs4OUAa65RPhFKtlYqyl1/LsyT5PLC8VnU7iCDBEdteiYDp3hcrTetnQwHSQfxSQNZ1rnbY1JNPHsRaCEqHVwCOss5TpOmYA9mo4Uft3Zxw+S06st5VUsOoykOvlFMqTrDLoR7Kn6Z40XcZcdfJQRbH0S5beltQcok+Ou+aHxuDY3MqKzErb3DWfJIxGnKfVWt8M2Ofn8JqttmJIJKLIgA8OO/ePGrJ0TINstEEmI1y6cgSQD3VUlw58mW5PlIjcYPHd4V6Z8m+2blrBwuEw9wB3+ke0SxkzBbcYmOzSs9bxI10+Uc/qKid+fuq043pHduCGw2E/9Ld3GaquNxzg6hEPIiPUdYry7rqiLDt/qNZXFrCYlxmS2WU7iFJB7ordXYqeCsZnReeQHdxAnfp6aJvbKuPaS/w0gCABOq5RuzHfA136aGO+j9ucRZ/k9OQRVzTZlhraLeN4ZC0BbasihjLRLggkia9OefbXb9m/Y718bZZNff8Awp17pjtDFDyF2+9xbvUIZbbEjsJWR4EUnvbKuLe8iVbPmCwVggsYWR4z416Jg+jWEUo4N1HWDItqwUjl9LqO8UTi9lWTd+cC873lIZQ1hlDEObgBhiAMzHw0rHzT/dPR/wBV1d6ln9X6Xl+0sA1h8rjWJ3RRmB2BecK6rIOvnAbjHHuNXr5VNg4WFvWb5uORr1lygl1EQBp5zHXlVYwW1LqWrKWwGlCfNJP11xY39lejeN3p8zPp5dPUy5Rbb6Pvh7dl2818wXUTKhAZA+PGl+xtLuH/AIwPodKtvTO+WwOzy28i6SN0HqzpVPw2YeRNsZnzEqsTJD6COOorON35Y4r1r524zBXZQ29VYhTOh0Gh00oYz276p56SY9QQcN4+QuSO6DFbTpZitFOFlvw3QTp3x2+Nde6QWxiaT9I1Aw7tlEqAVyjUmYA03iTPhQF7pbeUDPhSsgwcxG7vB3SKC2h0me8oXyWUSCeuDzjgNOzsp3SjnpqOphv4C+25Si1buZnyW2cAgNClo3xMeNPflASFww/5C+19fXRHQy7DYnUiWQadnlK5Y8KQjFXbRk2XTQg9Vl0IIO9eRPpqE7UP3G8Z+FeqYPaFwuAr3nP3AzyQNSNNd01HiriFgFt5BEFWOfWeZUEd3ZSb9pZPSlbD2rhTYupcBN9yBahJCxGocOsEyQQVbcIpHtdYxF3vuetmq64HEWAt+0cMXvFyRfFtCLQMZQXJzL5rbhx7apu2x/qLvc3rb/NN+QRZwmGurmOJtWWMDI6XyRlAWc1u2ymYzeNC3TZW3ctzbdwRluKG1hgOoWjqFZOq5pimA2PYdVdsR5ItqVfD3jHZnRCG0jUClt11Ft7eUE5+o+QhyASG6xAOTTzd4J1qqHwsZlEwCwk8hOp3cqP2CPphHBbv/QeKDwjdZZzASJ37uO7sqfZd4JdBJAEMJO7W3lPtqzlDy5vPeaI2aOse4e0UK15CTDKdTxHOmGxMucyMwy7g0HTWZAPLlW7wqvdKlnEQOCDf3tSPeSIGk/rtp70nuj53oCAVTQnMRO/UAeykuESWbuJrmldYl5M9i93mAe6oWad/rqXE/Z7VHPt51Om1bxgZmaNwIDcI3MDw0pFy5cWPq37Mp7eI9nKn/RvpFesWStssBJOiodTzzUhW+WF07s3WIG7eTz4T276lwXmHzN/2jrWepjMpJTC6q1YnpJfYyfKSFAmLIjlu4b6VYjat5oJLSeMp8KBdxxFvhG+tMRI+rnuM1ymEnp1uWxDbQuc2/rHwrKDdln/b9BrK32z6M7Ntg31TEW2cEqoBYDeQLe4CRJ7Ktl/pjs7J1UvZteA7I1za1ScH9YN/mtpE/wCy1Wro6B8xtMS2UZgyzoZAMGNSvUYxzFayxl5MOtn05/4tn2EWum2DXTyQePtZrylu+GAB9FTP01wcMFDKTuYXL0LwmCNap3RJM2Mww03ce6ru4B6Rpu+tw3sNcbhj3a/L8n0On/yPWkm/P3uX6gN7aeAv2yt29AOUkZXBYqZBkLvPPvrB0zs28N80ssvkYIllbOJbPvnnzmk/TTZpzXCuTq4m4fOXzbgUwR2OjiO+NxqfY2U2kU2wSEBMBSNSx416eyYTUfP6nXz6+Xfny76aY9LmGwQRg0C5MTpLdvOOFJOiqTi8CvO5/wDK/wAKffKAoFjAwoUFLp0Ef7lVnYuJFu9hWJy5Q5nkc94A+mKxhwxeXtX7PBI4ary+/HOor+DCyV4ZY3ffI58pquP0wsj/AHdSDBDkxEATO6Trvqex0vwknyl24QfNyuoAk8cyt7oiTNbTRta2UAiAzJgHWYOaNI8fRUmA2Spu2pAabiKQRIIJOh0O+BSDH9LLAaEvHKSCBnDkADWSoic0nhvqPDdKwGBF7WVywQTm4SDPGgr3yp2wrYUDX/TW57yCT7aj6E7JN58QdIVgIJI1OeDpyyn0io/lIJNyx/AQDwEU5+TT/wDr/iJ/8vxrMm4vsda2NeRIV4bMGkMQYG+DEg764x2Cu+VYoYt5iwBIzRAOpOs+NWF9367KAx4bTLz17spGvjFanhNK1sLZz3LtxgxhWQOJ84nQTrrqTVQ22fp73cfatXLZjw5P/M/7lFUfajTdu93vSsfvCzPgCUtzcEHKQMp0kb5ngKgfDusOHgAtGsxOckDnOUyY41cbeCUED93s3jv7q4GCWSTBlQR1VEaDh3kjtrVkpOFDugrmUxuJJ05Tv8a46PKDi0DKriX6rAlTFs7wCKvW3tn2lwLMEXN5W2M2VZgpeJEjgco9FUfY4/1xy8GvRHIA+qKaD3E7OttcW6tpUZdepmgk7mbMx1HZypVd6NIoY5m3E8OC09AI4VHdtMVbTQhhPeCKLpUcVaJxRgGM4HdJAFR7Ds5mudiMaIN9/nTqpgMwJHPKQ44ToRPhXXRhhF86fVtv/C57uFScHspfzE7o9BqydHenHzYH6JdWVpt5UnLuB0IgbxEazVfvJCICYIVt2uuY6b4FXA9I8I4k5Ldw65hY3aSFYgEEZhMhPtHhoNRKq+PxRvXb17dmJJH4mmByA3RyFbwE5BBbedwHvona+OtXszWrS24BBKjKGBywSvAyH3cCBw1GwqjJvXTN9sifCpkuPIlnP3n1P3VrTFp3v/SvwqPIJHm8/rDW1t79P/cNc3RySeb/ANIrddCw3I/+pWVpnaaxpc/lfn/4LctaZbFxVwYO6FgEC0w+rAynytszJMkhtZAOgjUihtlYYXLyoTlDBhPKbbCddNKu2G+S+5aW7bR2YOoAYqsaMjqTFzmu7frWmPSp9CsaLWMsqbatML1vOWJGh4TOvdVl2zijc2z5FVGZntoryRlLCQ8pDSvYajwXyV4y1ftXc1lgjBj14YwZPCPXTXG9DcQ20jiw1tULKfrEzrCFZgmJntrnljvL+DU4U/HIXuYm0RLZXYazOU+WUidfOFwf+cKWYXZOJ6ly2qnqKV1Q9UiVBVtNx3a163hcJYLFPnGHe6N8WbTXFA0ILKpHZxonZGz7KoQ72BEBQ9q3PcDAAGg5V3yyljGOOnmnTVCuF2cGEEWbg9F0jxqs7Pw7XLmHRQrE8G80xcuMQ2okQDOtWj5R2g4W2SM1u02ZQytlzOWAJUkajXxpR0HAOPwYMRJmd0fSzPZXLDhq8rj0h2eL62hbwNi0UBzkFBn045MvOe+PGrXuhN4k5VRf3QQYjvY16taKSpYrvSZjd1g06fhnw38B7+UggsASUE8hDBjwkAxI7K1MZEt28r/4KxJAI8mR/L69PbUuG6HYwOuVLRMyIyToMxjTfAJ8K9RtXrYVAWUxlnQcHMz/ACxWsFjEDISVEKxMwB9U0yTAqjy7p1dzXbOu62nrVD76sPycebi/4y+x/jVV6WNN63+G3/07VWr5OD9FiTzvj2H41MeBa7h9o9goXEbj3VPdbX9chQ186Hu+NVVDs4q585ZZXyeYSDGaSV3faI7qrmMMvc7h7Uq3g9T+f/uFU6+etc/CvtSs+z0bt0lb7noMeyuB0gaSCp/q+NXtcKgO4bjy+6TW1tLJJIMqN4A1EDd4nXiBWkUV9qlwVMhcrNqdT1WG4GNJMcaVpnNzqTmzPu100k16L0jdRgbgAUnPa1gSPrp1iYIA9FUvo6f9RP8AEP8Ack+qoIrNvEG6RndR14cq0GFaNOGbd2ZqgC4gmD5TTsaD3VdWYFjvgk+34TUZaP8A98aCkus3LpB1EwfbXWxbmVb34D+V+VRWW87iTAjvGvqqLCPCv+H4/GqI23KOU/GjsFg0uXAGhBpumDru624waCXeunHdz1GlWOztK/15yhd/WEsCDpDHfyMzpUqzyS4i3CSBAJYcdwyxv7+dS4Q/R7z/AETvJ40PihCjSJluHGI9Q9dE4JeoNOPC5B9HCmREjMNdR42zUcrp5h/k1qQk8n3/AHwffWMTI+s/t91YbRG4vK36P81lYxM739H+KygnLESRvUT6B27+6na4JcRZALKLnlJLA/SlcpEBd2SYk8DEbzSC44hpEnLA740NF4Bk8svlNQUyjqlusX0EKCSa25mCdD0+1df0D30osbHRnvAtC2miYG7MVk+AmrXi9lCzba5ewV+3bWJd8K6qCYUSXURJNVEbRVfnAAMXZywAIEkiRw0I3VLvSzkxveQTDPaC2rgLK5uwpvpDquVTMBCCdIOo7aXY7B2UANp8zTzGm6DoBFLia2nLnTX4lozFOTl8am2Hi1t3rTuSFCsCRvGYXFn0moMRpE74Pt/xQjnRe4fmNaR6De6fW1OlokE7wMoOhnTLwLbuwUQ3ypXAojCIANJNpDOVYMk29SN55RWtvXib+yUPmxbY/wA9yzPqApXtvE58tstqhulhBgy7EyY0+sM8yAN9Z7q6Y4dztenbvmIw+6C5G5ZaBoAAAWIA4bhUZ6ROylRZaHkMx4BgQSu+ImhNkWFdr1s6m7YurqTqUXy6f3WlpQ+zgNVYjjWpXMX0pP8AqFHIJ+S1TfoZtR7du6FCwbsyQT9kciKSdJ2/1Pd5P/p26k6O4HFXg4w7oigyxe7btiTpobhE7uFTDiKuV7bl6DlCk8OqQPaaXWtsY0ki4lqOagz3anlNAYvo/jEAnFWWJ+zbvh2Hacg0HCZ40J+xMQfOvn+p/wDFdOfSJ0xb5mXKMgbzp606Nundv1qtYhwWcxAMachI0qw2NjFCSXzGD97h3tVZBknty+0VjVlFgvdI3J0tkeJHaCR3VD+2bh/2/wC6pLmyXJ88eI+FFWdhW/Jy18h9YQWiRpuly4AnThpNXVCzEY5nBDLAAJHPUQdeXZXGw8atq7mfNEOOqJOpHwp1iejiqjku2itwHAExv7KrmzNX8G9tZFj/AOIUO5Lp/lHxrF24P/AuHtJAjw1ofCWGJOVWOk6KT3nThRAw/wB4Nu4Djw38K1JFV60crsSD5x07cjR7qX2BII5wKOvXfpbgI+/v5hCvtoLD7+Wo14VEEYixluKo/djQE6wRop1MRpUzOMriR2btdeWtc7bcG+xBUiQAVYMumghgqgjTkKebJsj5jiyUBgCG4gnqxqNBx31z6ufxzf4yfzujHyQYkDIN8wN/LTlp+hxo3B4RjbUwCNTqk8ew60uuXuplgiDv0jcOyZ491XDBbERrNuZ1RSQcpEkTuZTxNOrnMdbb6eNyIXwhETbX+hxURTU6L/WR7qsq9H1UypCkfux+UipLuAuERnB0j7Q4RzOtcfmx+rr8dVVV7D/X/msp9+xbn3v7h77U1la+XH6s9l+hDpOv60oh9mXCiXUBcs7KAubMuRUcHqjQQ43cRQbnef1up30Yvv5VgpU/RTDEgCSgMQDqYX0V6HADesYu5o6X37Ha4fzGgbWHdpy2wcpg9hmI1POr5eF8t51oa8Ec8ubCqlhL+W3iCDDZhB7c53TWbdRqOjseLOYuFv51AtFBlKNID+UmJzCMscQaCx2DuWgC8azERwjs7aiv493EM0jTfwjlyqK7fZvOYt3kn20mzwJxN9mC5iSApA7BJEDs0nxrjAWgz21O4x76xj7D+Zq72Wfpbf651pDi5aTQjMSOZOnd1jQ17BK7IM6287QXusQi7ySxgkCewmjc3IxS7ajaL+KiJsRZ+aXAbeJt3mCk57JfKmYER9IqyxUnQCIO+greIJIXgR7jUd68IbvX8oB9latPNwePv+NAX0nP+pP8n5Eono79W34vdQXSM/6hv5fyrRewfqn/ABfCpjw1eViwdhsxORoy6aHmDyov5u33T6vjT7ZOKtEsLykhcgWAdRBnzSNd2+lB3Cf16f1663MtIF2hY+jMKAQrEnNvgTurziz5w719telY0/RXP4b/AJTXm1jzx+JfbU3sXN95/XGuONSXhBM8zUAxKZh1hvHGfZXQNtoXgtq4SAwy3ND2owB8DB8KouyfP/lPtq17WxytZuZVcjIdcjR3ktGlVTZXnH8PvNchd9l4oLYIIMlFCkEiBvaYIkSRzqGuMGPox+FY9APvrsmoqkYgnPdYcS48CSD7a42dZz3FWJlgIgnj2a0VinXyZEgsXckagr1hE8DImotmCLlsgqetJBG6O/Qkgae6rGbw62zbCYh1VQoVoCjNAjhD9aO+trty6LT2gwyXIzCBrBkanUeFcbYeb9wx9o6ERx3EAmPA0CBTPGW+THiJ2b6M/i9i9/ur0HB3x5NBI0VRv7BXn7/Vr3kfH16+NWRNAB2Vw6+Hdp16eWliz9n68a0W7KQByN0iuhi3H2j7fbXl+J2+Q7n9R/mtUl/aT8/UK3T4qvyRXiJ/XZU2Dx3kriMM5AyhwrlGZQQWUMASsxE6xvqBjz5D2U7235G1b+bJYGdjYvC8TLhXsqTaGmq52JmeQ1ivovGj250js3ky2cM1lswJdsVeuuQJ6sMQuuhnLOlJUw7MCQpIBAJGupmPYfRVh/42x9u2qreNpCgCi2lpJXzRJRATu3kzSrZl1bbK2cqQeBI0ykcNRviil0V0mh59n/5rUwcAnQRrGk843nuFavOJgbtN6qp3a+b29tATjMMyqhKFcykgzOYAkEjl1pEdlR7K+st/rgaK2gfoMP8Agu/9VqC2c4DoTuHwNIHuUAjSY5kx7aB2haLZVG8tA3DhzOlMbd7yrAIhHDRSBzkzSrax0Xv91Wsi7nRK4lpLjnznyZAVBBh567HLpkNLLSRdgcCRvB3abxoe8VpwTCs7EAaCdBruEkxoSa1hl+k07fGsSX20n6QNOIbvX2LR3R8fRN+L3Cl+3DN9+8exaYbA+qP4vhVnC3lelaXMblEEdvPt09lQcB+vZ+vUKnU9cgbtSTzbl4CPTQ53frl+v1uoH2g30F3+G/5DFec4dZcDmy+2vRNpn6C9/Df8p/X6089wn1q/iX20RajhUnzR46+2jMJtG6i+TS4yITqqmAZ0MxvnlQ7Vq0OsO8e2uugx2jZzWL2sRaumfwqWjxgCqPsve3d76t232Iw938I9bAe+qdgbwXNM7hHp1rkVc8MOoO5Y7gB7ya07AbyBGvo1NVm/t4lQBm04k+qBQQ2g06AagjdrrIPtqAS4ZYntNF7LTrg6zOgG8ncB4zFNMJsNXRGaQcuoGk6nUyN+6mFjY6LqFEjcTqfXTZohxeBa5fbKDlZ/OI0EnUmBGk8K4s7LuAyBH4iJ1EHTXmatHzauTaqXLayFK7PlERtQuYwNxLHU+gCjqn8keVQ3Ffl76xbvlZNOTXDGuLiHjNcEdtZ0u3easqLWsq6NlJEiOweym3SZ1a+hDAgWMOGKkHVbKhhPMRHfSkcPCnx6HP8ANWvuchDIuQ7yLi50YaaqRGs8Zrs5kd0pC5QQYhiSDLTvGggRAjXvrdjG5NwG+de6OFM8JhMALYa7fxLXCsm3asIFVuCm5cua94WluDw4JGYaExMxwO74mioRfMkjjI9IIPqJrd2+zmWJYwBJM6AQB3AADwrBb1jjruHLU+oTWrlvKYPIHhx1G6gJxWILKgzFsoIAIjLJkgc+c9tZsYA3bc9vsajdra4fCGBJS7JAAJi84ExvgaUswGIyMrb4+BHvoLplUDQegVXekbddO731N+0rzjq22j8J99RbTv3LxU3DaTIoRRnHVAnSJZuNEL80tI17vD4VykhlPORvHPlXF25qRmB7RMd4mtW26w14igI2sfpn/F8KZ7Cb6L+f4UnxzTcbcesdRqN/DsonDbVyWwgUGCTr2xy7qRXogvood5BBYkkajlGlAXNuWwYCsZ5wBpz1qm3OkF0rlmF5Chla7d3Bm7gTQWraO289i5CqBGU9YT1g3Dnof0ap2HuZXDHgQfQZpnh+jOIb7OUfvGPVqfVTLD9DPv3O8KPefhU2AL3SLflT0n3D40L+2rzHq6Hkok+uatVjo1YX7GY/vEn1bqPTDhRCgAdgAHqq3KimHA4u952cg/faB6D8KnsdEm+24HcJ9sVbsorkpWdqR2OjNpd8t3n3CKOtYFU81QvcI9dG+RrBYH6/zUA2XxrBb8KK8nWFOw0UKbXaT+uytG32USUFctbqAVlrjLNFMsVGRPCoodrdQXLQ4iiza/Q0qJrVQBG0OR9NZRBSsovhVOHgPZTrbuJYNhwNxw2H059WNDwndSZRMDuqTG49rpQkAZEW2IHBZjx1rs5ublo5QcoHnbjJMGDOukbtw4767s3IAliIO4d2+h8pNbFvtoNgidZI1467tN/bFZcYGMojQcZk8T474rMlbW2ToBJ7NfZQG7RxRa1ZTLlFtGgzObO5eezfS+25ABBgjUEUysbBvvuttrxIj80UdZ6F3SYLIAOOsxziKgQ3bzv5zM3eSfbUeSrrY6DW/t3GbsUBR65pjY6MYdP9sN+IlvaY9VNjzy2hJgCTyGp9VHYfo/iH3WmA5t1R/dFei2rAUQqhe4R7Kk8lTYo9joXdPnMi9gkn3D10ww/Q60Izs7HwUeqfbVmgd/drW8s8PTU2FmH2DYTdaXvIk/3TRwtcvVUvzc8DHd/ms8meIn1+qgiyRWwtEIAd1b8nUUIbZrRsj9fqKL8nWilANkNay0TkrMtAMbYrRt1OLVRu2X7XhvPqoI8laK1nzobojtP+K7W0Dxzej2UA7sO/u1/xXBU9369FGFKjZKARrfieZrhmol0qN1qKGYioHol1od7fhV0iLMaytG321lTQqTbh3VqsrK6I2K6WsrKC27AwVtsOSyITnIkqCfscxVhFoLAUBRyAj2VlZWfaRIa5v+aTy3Vqso0ktnSpKysoO6HsanXXfv8ACt1lRBTcK4asrKolA91YorKyoIbg6s8ZGvHhUice6srKo1WqysqK0fdWm3VlZQC7SchBBIoVBurKyg0Rqf1wrgbv1yrKyhBmGaV1131sisrKCK5UR31lZUVBd3UO9ZWVRAaysrKM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30" name="Picture 6" descr="http://www.allmiamicomputersolutions.com/images/server-r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81" y="1537110"/>
            <a:ext cx="1933973" cy="14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1549753"/>
            <a:ext cx="2284548" cy="142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81185" y="4495800"/>
            <a:ext cx="1095815" cy="2039822"/>
            <a:chOff x="7216471" y="5184982"/>
            <a:chExt cx="708329" cy="136821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028" t="5607" r="15690" b="7751"/>
            <a:stretch/>
          </p:blipFill>
          <p:spPr>
            <a:xfrm rot="1018041">
              <a:off x="7216471" y="5184982"/>
              <a:ext cx="708329" cy="1368218"/>
            </a:xfrm>
            <a:prstGeom prst="rect">
              <a:avLst/>
            </a:prstGeom>
          </p:spPr>
        </p:pic>
        <p:pic>
          <p:nvPicPr>
            <p:cNvPr id="27" name="Picture 26" descr="Screenshot_2013-09-06-11-18-3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8041">
              <a:off x="7289758" y="5334828"/>
              <a:ext cx="574477" cy="1021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543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50288</TotalTime>
  <Words>1146</Words>
  <Application>Microsoft Office PowerPoint</Application>
  <PresentationFormat>On-screen Show (4:3)</PresentationFormat>
  <Paragraphs>304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ShakeAlert  Earthquake Early Warning Progress and Status</vt:lpstr>
      <vt:lpstr>UserDisplay – ShakeOut M7.8 Real-time Finite Fault Solution</vt:lpstr>
      <vt:lpstr>UserDisplay – ShakeOut M7.8 Real-time Finite Fault Solution</vt:lpstr>
      <vt:lpstr>UserDisplay – ShakeOut M7.8 Real-time Finite Fault Solution</vt:lpstr>
      <vt:lpstr>UserDisplay – ShakeOut M7.8 Real-time Finite Fault Solution</vt:lpstr>
      <vt:lpstr>PowerPoint Presentation</vt:lpstr>
      <vt:lpstr>CEEWS: Cal OES – Planning Process CA Code 8587.8: State Implementation Plan by 1/1/2016</vt:lpstr>
      <vt:lpstr>ShakeAlert System Architecture</vt:lpstr>
      <vt:lpstr>ShakeAlert: Major System Components </vt:lpstr>
      <vt:lpstr>CEEWS/ShakeAlert  Public - Private Partnership Model</vt:lpstr>
      <vt:lpstr>Investments in ShakeAlert (Through FY14)</vt:lpstr>
      <vt:lpstr>ShakeAlert: Estimated Cost </vt:lpstr>
      <vt:lpstr>Progress Toward   Public EEW</vt:lpstr>
      <vt:lpstr>Current ShakeAlert Beta Users</vt:lpstr>
      <vt:lpstr>PowerPoint Presentation</vt:lpstr>
      <vt:lpstr>Demo  Production Prototype</vt:lpstr>
      <vt:lpstr>Test Implementation Projects</vt:lpstr>
      <vt:lpstr>CRADA - GSSNet  satellite delivery</vt:lpstr>
      <vt:lpstr>PowerPoint Presentation</vt:lpstr>
      <vt:lpstr>Other ShakeAlert Developments</vt:lpstr>
      <vt:lpstr>PowerPoint Presentation</vt:lpstr>
      <vt:lpstr>Annualized Earthquake Losses 66% in California, 77% on West Coast</vt:lpstr>
      <vt:lpstr>Annualized Casualties by State  ShakeAlert cost effective if it prevents ~8% of nighttime and ~2% of daytime fatalities </vt:lpstr>
      <vt:lpstr>West Coast System Architecture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Given</dc:creator>
  <cp:lastModifiedBy>Doug Given</cp:lastModifiedBy>
  <cp:revision>347</cp:revision>
  <dcterms:created xsi:type="dcterms:W3CDTF">2012-12-21T00:23:24Z</dcterms:created>
  <dcterms:modified xsi:type="dcterms:W3CDTF">2014-10-09T21:11:33Z</dcterms:modified>
</cp:coreProperties>
</file>