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59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0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0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1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7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8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5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7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0A49-4BDB-F14A-8572-196B08E535AB}" type="datetimeFigureOut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70BD5-872D-6A4B-8BC6-60CE15AEE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9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142" y="39540"/>
            <a:ext cx="6153062" cy="149524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State of the CISN: </a:t>
            </a:r>
            <a:br>
              <a:rPr lang="en-US" sz="4800" b="1" dirty="0" smtClean="0"/>
            </a:br>
            <a:r>
              <a:rPr lang="en-US" sz="4800" b="1" dirty="0" smtClean="0"/>
              <a:t>SWOT Analysis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531" y="2157365"/>
            <a:ext cx="4004222" cy="1752600"/>
          </a:xfrm>
        </p:spPr>
        <p:txBody>
          <a:bodyPr/>
          <a:lstStyle/>
          <a:p>
            <a:r>
              <a:rPr lang="en-US" dirty="0" smtClean="0"/>
              <a:t>PMG – CISN</a:t>
            </a:r>
          </a:p>
          <a:p>
            <a:r>
              <a:rPr lang="en-US" dirty="0" smtClean="0"/>
              <a:t>Egill Hauksson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-1" b="-1"/>
          <a:stretch/>
        </p:blipFill>
        <p:spPr>
          <a:xfrm>
            <a:off x="4360430" y="1711190"/>
            <a:ext cx="4445000" cy="47983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531" y="4421878"/>
            <a:ext cx="4004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CISN Steering &amp; Advisory Meeting,</a:t>
            </a:r>
          </a:p>
          <a:p>
            <a:pPr algn="ctr"/>
            <a:r>
              <a:rPr lang="en-US" sz="2400" dirty="0" err="1" smtClean="0"/>
              <a:t>CalEMA</a:t>
            </a:r>
            <a:r>
              <a:rPr lang="en-US" sz="2400" dirty="0" smtClean="0"/>
              <a:t>,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March 2013</a:t>
            </a:r>
          </a:p>
          <a:p>
            <a:pPr algn="ctr"/>
            <a:r>
              <a:rPr lang="en-US" sz="2400" dirty="0" smtClean="0"/>
              <a:t>Sacramento, CA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700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2623"/>
          </a:xfrm>
        </p:spPr>
        <p:txBody>
          <a:bodyPr>
            <a:normAutofit/>
          </a:bodyPr>
          <a:lstStyle/>
          <a:p>
            <a:r>
              <a:rPr lang="en-US" b="1" dirty="0" smtClean="0"/>
              <a:t>SWOT Analysis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59993"/>
              </p:ext>
            </p:extLst>
          </p:nvPr>
        </p:nvGraphicFramePr>
        <p:xfrm>
          <a:off x="1049160" y="2226132"/>
          <a:ext cx="7637640" cy="4230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5880"/>
                <a:gridCol w="2545880"/>
                <a:gridCol w="2545880"/>
              </a:tblGrid>
              <a:tr h="1410177"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Positive Factors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Negative Factors</a:t>
                      </a:r>
                      <a:endParaRPr lang="en-US" sz="3200" dirty="0"/>
                    </a:p>
                  </a:txBody>
                  <a:tcPr/>
                </a:tc>
              </a:tr>
              <a:tr h="141017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Internal Factors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Strengths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Weaknesses</a:t>
                      </a:r>
                      <a:endParaRPr lang="en-US" sz="3200" dirty="0"/>
                    </a:p>
                  </a:txBody>
                  <a:tcPr/>
                </a:tc>
              </a:tr>
              <a:tr h="141017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External</a:t>
                      </a:r>
                      <a:r>
                        <a:rPr lang="en-US" sz="3200" baseline="0" dirty="0" smtClean="0"/>
                        <a:t> Factors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Opportunities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Threats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952623"/>
            <a:ext cx="74343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SWOT analysis is a method for </a:t>
            </a:r>
            <a:r>
              <a:rPr lang="en-US" sz="2400" dirty="0" smtClean="0"/>
              <a:t>analyzing </a:t>
            </a:r>
            <a:r>
              <a:rPr lang="en-US" sz="2400" dirty="0"/>
              <a:t>a business, its resources, and its environment</a:t>
            </a:r>
          </a:p>
        </p:txBody>
      </p:sp>
    </p:spTree>
    <p:extLst>
      <p:ext uri="{BB962C8B-B14F-4D97-AF65-F5344CB8AC3E}">
        <p14:creationId xmlns:p14="http://schemas.microsoft.com/office/powerpoint/2010/main" val="3659121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488"/>
            <a:ext cx="7392484" cy="67036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SWOT Analysis for CISN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77" y="1070970"/>
            <a:ext cx="4304097" cy="247490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u="sng" dirty="0" smtClean="0"/>
              <a:t>Strength</a:t>
            </a:r>
          </a:p>
          <a:p>
            <a:pPr lvl="1"/>
            <a:r>
              <a:rPr lang="en-US" dirty="0" smtClean="0"/>
              <a:t>Existing sensor net. </a:t>
            </a:r>
          </a:p>
          <a:p>
            <a:pPr lvl="1"/>
            <a:r>
              <a:rPr lang="en-US" dirty="0" smtClean="0"/>
              <a:t>ARRA upgrade</a:t>
            </a:r>
          </a:p>
          <a:p>
            <a:pPr lvl="1"/>
            <a:r>
              <a:rPr lang="en-US" dirty="0" smtClean="0"/>
              <a:t>Monitoring &amp; Research</a:t>
            </a:r>
          </a:p>
          <a:p>
            <a:pPr lvl="1"/>
            <a:r>
              <a:rPr lang="en-US" dirty="0" smtClean="0"/>
              <a:t>Data quality/quantity</a:t>
            </a:r>
          </a:p>
          <a:p>
            <a:pPr lvl="1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80494" y="1082239"/>
            <a:ext cx="4610586" cy="24749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 smtClean="0"/>
              <a:t>Weakness</a:t>
            </a:r>
          </a:p>
          <a:p>
            <a:pPr lvl="1"/>
            <a:r>
              <a:rPr lang="en-US" dirty="0" smtClean="0"/>
              <a:t>Upgrade ½ completed</a:t>
            </a:r>
          </a:p>
          <a:p>
            <a:pPr lvl="1"/>
            <a:r>
              <a:rPr lang="en-US" dirty="0" smtClean="0"/>
              <a:t>Staff turnover</a:t>
            </a:r>
          </a:p>
          <a:p>
            <a:pPr lvl="1"/>
            <a:r>
              <a:rPr lang="en-US" dirty="0" smtClean="0"/>
              <a:t>Software verification</a:t>
            </a:r>
          </a:p>
          <a:p>
            <a:pPr lvl="1"/>
            <a:r>
              <a:rPr lang="en-US" dirty="0" smtClean="0"/>
              <a:t>User communications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8757" y="3717141"/>
            <a:ext cx="4262461" cy="24749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 smtClean="0"/>
              <a:t>Opportunities</a:t>
            </a:r>
          </a:p>
          <a:p>
            <a:pPr lvl="1"/>
            <a:r>
              <a:rPr lang="en-US" dirty="0" smtClean="0"/>
              <a:t>EEW demand</a:t>
            </a:r>
          </a:p>
          <a:p>
            <a:pPr lvl="1"/>
            <a:r>
              <a:rPr lang="en-US" dirty="0" smtClean="0"/>
              <a:t>Existing partnerships</a:t>
            </a:r>
          </a:p>
          <a:p>
            <a:pPr lvl="1"/>
            <a:r>
              <a:rPr lang="en-US" dirty="0" smtClean="0"/>
              <a:t>Impact products</a:t>
            </a:r>
          </a:p>
          <a:p>
            <a:pPr lvl="1"/>
            <a:r>
              <a:rPr lang="en-US" dirty="0" smtClean="0"/>
              <a:t>Low cost sensors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80494" y="3717141"/>
            <a:ext cx="4610585" cy="24749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 smtClean="0"/>
              <a:t>Threats</a:t>
            </a:r>
          </a:p>
          <a:p>
            <a:pPr lvl="1"/>
            <a:r>
              <a:rPr lang="en-US" dirty="0"/>
              <a:t>Base funding </a:t>
            </a:r>
            <a:r>
              <a:rPr lang="en-US" dirty="0" smtClean="0"/>
              <a:t>deceasing</a:t>
            </a:r>
          </a:p>
          <a:p>
            <a:pPr lvl="1"/>
            <a:r>
              <a:rPr lang="en-US" dirty="0" smtClean="0"/>
              <a:t>New tech. vulnerable/Cell</a:t>
            </a:r>
          </a:p>
          <a:p>
            <a:pPr lvl="1"/>
            <a:r>
              <a:rPr lang="en-US" dirty="0" smtClean="0"/>
              <a:t>Users not engaged</a:t>
            </a:r>
          </a:p>
          <a:p>
            <a:pPr lvl="1"/>
            <a:r>
              <a:rPr lang="en-US" dirty="0" smtClean="0"/>
              <a:t>Only as good as last quake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22147" y="6236717"/>
            <a:ext cx="1160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Positive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697636" y="6227331"/>
            <a:ext cx="1292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Negative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286741" y="4771367"/>
            <a:ext cx="121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External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299854" y="2182641"/>
            <a:ext cx="1167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Internal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90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74" y="220174"/>
            <a:ext cx="8557016" cy="93055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Bottom line: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Must Operate During and After the Big One</a:t>
            </a:r>
            <a:endParaRPr lang="en-US" sz="36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9774" y="1783867"/>
            <a:ext cx="8115500" cy="2769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0000FF"/>
                </a:solidFill>
              </a:rPr>
              <a:t>How do we get there:</a:t>
            </a:r>
          </a:p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Leverage new products that are in high demand by the public to generate new funding streams </a:t>
            </a:r>
            <a:endParaRPr lang="en-US" sz="3600" b="1" dirty="0"/>
          </a:p>
        </p:txBody>
      </p:sp>
      <p:pic>
        <p:nvPicPr>
          <p:cNvPr id="9" name="Picture 5" descr="CISNlogo_latests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140" y="4552950"/>
            <a:ext cx="35242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t="26336" b="-1"/>
          <a:stretch/>
        </p:blipFill>
        <p:spPr>
          <a:xfrm>
            <a:off x="287374" y="4798857"/>
            <a:ext cx="3631654" cy="179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337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96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124</Words>
  <Application>Microsoft Macintosh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State of the CISN:  SWOT Analysis</vt:lpstr>
      <vt:lpstr>SWOT Analysis</vt:lpstr>
      <vt:lpstr>SWOT Analysis for CISN</vt:lpstr>
      <vt:lpstr>Bottom line: Must Operate During and After the Big One</vt:lpstr>
      <vt:lpstr>PowerPoint Presentation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the CISN</dc:title>
  <dc:creator>Egill Hauksson</dc:creator>
  <cp:lastModifiedBy>Egill Hauksson</cp:lastModifiedBy>
  <cp:revision>38</cp:revision>
  <dcterms:created xsi:type="dcterms:W3CDTF">2013-03-22T20:38:29Z</dcterms:created>
  <dcterms:modified xsi:type="dcterms:W3CDTF">2013-03-25T17:52:23Z</dcterms:modified>
</cp:coreProperties>
</file>