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4" r:id="rId3"/>
    <p:sldId id="275" r:id="rId4"/>
    <p:sldId id="276" r:id="rId5"/>
    <p:sldId id="258" r:id="rId6"/>
    <p:sldId id="280" r:id="rId7"/>
    <p:sldId id="281" r:id="rId8"/>
    <p:sldId id="282" r:id="rId9"/>
    <p:sldId id="290" r:id="rId10"/>
    <p:sldId id="289" r:id="rId11"/>
    <p:sldId id="285" r:id="rId12"/>
    <p:sldId id="278" r:id="rId13"/>
  </p:sldIdLst>
  <p:sldSz cx="9144000" cy="6858000" type="screen4x3"/>
  <p:notesSz cx="6985000" cy="8978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52" d="100"/>
          <a:sy n="152" d="100"/>
        </p:scale>
        <p:origin x="-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52173913043478"/>
          <c:y val="0.118143459915612"/>
          <c:w val="0.584541062801932"/>
          <c:h val="0.77215189873417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467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CCFFCC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80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4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Sheet1!$I$2:$I$9</c:f>
              <c:strCache>
                <c:ptCount val="8"/>
                <c:pt idx="0">
                  <c:v>UC Berkeley $0.5M</c:v>
                </c:pt>
                <c:pt idx="1">
                  <c:v>SCEC $0.15M</c:v>
                </c:pt>
                <c:pt idx="2">
                  <c:v>Caltech $0.2M</c:v>
                </c:pt>
                <c:pt idx="3">
                  <c:v>USArray $0.2M</c:v>
                </c:pt>
                <c:pt idx="4">
                  <c:v>NOAA $0.1M</c:v>
                </c:pt>
                <c:pt idx="5">
                  <c:v>USGS/ANSS</c:v>
                </c:pt>
                <c:pt idx="6">
                  <c:v>CGS</c:v>
                </c:pt>
                <c:pt idx="7">
                  <c:v>OES</c:v>
                </c:pt>
              </c:strCache>
            </c:strRef>
          </c:cat>
          <c:val>
            <c:numRef>
              <c:f>Sheet1!$J$2:$J$9</c:f>
              <c:numCache>
                <c:formatCode>_("$"* #,##0.00_);_("$"* \(#,##0.00\);_("$"* "-"??_);_(@_)</c:formatCode>
                <c:ptCount val="8"/>
                <c:pt idx="0">
                  <c:v>500000.0</c:v>
                </c:pt>
                <c:pt idx="1">
                  <c:v>150000.0</c:v>
                </c:pt>
                <c:pt idx="2">
                  <c:v>200000.0</c:v>
                </c:pt>
                <c:pt idx="3">
                  <c:v>200000.0</c:v>
                </c:pt>
                <c:pt idx="4" formatCode="#,##0.00">
                  <c:v>100000.0</c:v>
                </c:pt>
                <c:pt idx="5">
                  <c:v>7.7E6</c:v>
                </c:pt>
                <c:pt idx="6">
                  <c:v>5.4E6</c:v>
                </c:pt>
                <c:pt idx="7">
                  <c:v>2.4E6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54589324263461"/>
          <c:y val="0.156118166080304"/>
          <c:w val="0.299516874000217"/>
          <c:h val="0.426160272519127"/>
        </c:manualLayout>
      </c:layout>
      <c:overlay val="0"/>
      <c:spPr>
        <a:solidFill>
          <a:srgbClr val="FFFFCC"/>
        </a:solidFill>
        <a:ln w="49355">
          <a:noFill/>
        </a:ln>
      </c:spPr>
      <c:txPr>
        <a:bodyPr/>
        <a:lstStyle/>
        <a:p>
          <a:pPr>
            <a:defRPr sz="165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CC"/>
    </a:solidFill>
    <a:ln w="6169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</cdr:x>
      <cdr:y>0.085</cdr:y>
    </cdr:from>
    <cdr:to>
      <cdr:x>0.16856</cdr:x>
      <cdr:y>0.14286</cdr:y>
    </cdr:to>
    <cdr:sp macro="" textlink="">
      <cdr:nvSpPr>
        <cdr:cNvPr id="143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264" y="380524"/>
          <a:ext cx="1147430" cy="259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CGS $5.4M </a:t>
          </a:r>
          <a:endParaRPr lang="en-US" sz="16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0.361</cdr:x>
      <cdr:y>0.0405</cdr:y>
    </cdr:from>
    <cdr:to>
      <cdr:x>0.51347</cdr:x>
      <cdr:y>0.09836</cdr:y>
    </cdr:to>
    <cdr:sp macro="" textlink="">
      <cdr:nvSpPr>
        <cdr:cNvPr id="1433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5554" y="181308"/>
          <a:ext cx="1227195" cy="259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CalEMA</a:t>
          </a:r>
          <a:r>
            <a:rPr lang="en-US" sz="16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$2M</a:t>
          </a:r>
          <a:endParaRPr lang="en-US" sz="16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0.2615</cdr:x>
      <cdr:y>0.885</cdr:y>
    </cdr:from>
    <cdr:to>
      <cdr:x>0.41398</cdr:x>
      <cdr:y>0.94286</cdr:y>
    </cdr:to>
    <cdr:sp macro="" textlink="">
      <cdr:nvSpPr>
        <cdr:cNvPr id="1433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4715" y="3961924"/>
          <a:ext cx="1227259" cy="259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USGS $7.7M</a:t>
          </a:r>
          <a:endParaRPr lang="en-US" sz="16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0.361</cdr:x>
      <cdr:y>0.62975</cdr:y>
    </cdr:from>
    <cdr:to>
      <cdr:x>0.39279</cdr:x>
      <cdr:y>0.66539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5554" y="2819233"/>
          <a:ext cx="255904" cy="159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46%</a:t>
          </a:r>
        </a:p>
      </cdr:txBody>
    </cdr:sp>
  </cdr:relSizeAnchor>
  <cdr:relSizeAnchor xmlns:cdr="http://schemas.openxmlformats.org/drawingml/2006/chartDrawing">
    <cdr:from>
      <cdr:x>0.14525</cdr:x>
      <cdr:y>0.3125</cdr:y>
    </cdr:from>
    <cdr:to>
      <cdr:x>0.17704</cdr:x>
      <cdr:y>0.34814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9063" y="1398984"/>
          <a:ext cx="255904" cy="159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32%</a:t>
          </a:r>
        </a:p>
      </cdr:txBody>
    </cdr:sp>
  </cdr:relSizeAnchor>
  <cdr:relSizeAnchor xmlns:cdr="http://schemas.openxmlformats.org/drawingml/2006/chartDrawing">
    <cdr:from>
      <cdr:x>0.4</cdr:x>
      <cdr:y>0.1875</cdr:y>
    </cdr:from>
    <cdr:to>
      <cdr:x>0.43179</cdr:x>
      <cdr:y>0.22314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450" y="839391"/>
          <a:ext cx="255904" cy="159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29638"/>
            <a:ext cx="30273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529638"/>
            <a:ext cx="30273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8F8F3D-FD13-431C-B522-78BCD1BF9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BDE0FE-55EA-4DC1-9468-D6D612D1F037}" type="datetimeFigureOut">
              <a:rPr lang="en-US"/>
              <a:pPr>
                <a:defRPr/>
              </a:pPr>
              <a:t>12/15/11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673100"/>
            <a:ext cx="4489450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265613"/>
            <a:ext cx="5588000" cy="404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8050"/>
            <a:ext cx="30273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528050"/>
            <a:ext cx="30273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4CD395-3372-40D8-B668-B0C86765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8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B2551-5F34-4983-A57B-63B7D90CD25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Ucb</a:t>
            </a:r>
            <a:r>
              <a:rPr lang="en-US" dirty="0" smtClean="0"/>
              <a:t> cut 28%; </a:t>
            </a:r>
            <a:r>
              <a:rPr lang="en-US" dirty="0" err="1" smtClean="0"/>
              <a:t>calema</a:t>
            </a:r>
            <a:r>
              <a:rPr lang="en-US" baseline="0" dirty="0" smtClean="0"/>
              <a:t> 20%, </a:t>
            </a:r>
            <a:r>
              <a:rPr lang="en-US" baseline="0" dirty="0" err="1" smtClean="0"/>
              <a:t>noaa</a:t>
            </a:r>
            <a:r>
              <a:rPr lang="en-US" baseline="0" dirty="0" smtClean="0"/>
              <a:t> 100%, </a:t>
            </a:r>
            <a:r>
              <a:rPr lang="en-US" baseline="0" dirty="0" err="1" smtClean="0"/>
              <a:t>usgs</a:t>
            </a:r>
            <a:r>
              <a:rPr lang="en-US" baseline="0" dirty="0" smtClean="0"/>
              <a:t>- level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B79CF-D32F-4DC3-B9F8-AD96B45893B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A531-CD02-46A4-BC07-1BDDF8A4D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B47C-53C8-4B3D-9A24-1B11C978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AD94-471D-4B2A-937F-5087B4DBD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11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E70E-DFE4-4833-A6A0-EBCA756A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25E8-25E9-478C-AF2C-84763B49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30BA-4825-4D9B-BC00-0A7D18641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7DF6-1637-4A76-8BCD-660170EBF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8E5D-C362-46F6-8FC3-19E5C4EA5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1A98-CBA7-47FC-AA79-F0FEF97CB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D35C-5583-4225-B8D1-42529705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CE6F-A4CE-4FA4-A42C-CE584FF52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E8F0-5333-4BAF-B078-FB9100206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C485F1-65D4-4488-ACCD-4FF5A261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logo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762000"/>
            <a:ext cx="2362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76400"/>
            <a:ext cx="6019800" cy="2590800"/>
          </a:xfrm>
        </p:spPr>
        <p:txBody>
          <a:bodyPr/>
          <a:lstStyle/>
          <a:p>
            <a:pPr eaLnBrk="1" hangingPunct="1"/>
            <a:r>
              <a:rPr lang="en-US" sz="4000" smtClean="0"/>
              <a:t>Brief Overview, Current Activities &amp; ARRA Improvements 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828800" y="4724400"/>
            <a:ext cx="54102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/>
              <a:t>David Oppenheimer – USGS Menlo Park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Installs/Upgrades</a:t>
            </a:r>
            <a:br>
              <a:rPr lang="en-US" sz="3600" smtClean="0"/>
            </a:br>
            <a:r>
              <a:rPr lang="en-US" sz="3600" smtClean="0"/>
              <a:t>CGS SMIP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30 stations installed, 12 in Bay area, 18 in southern California</a:t>
            </a:r>
          </a:p>
          <a:p>
            <a:r>
              <a:rPr lang="en-US" dirty="0" err="1" smtClean="0"/>
              <a:t>Downhole</a:t>
            </a:r>
            <a:r>
              <a:rPr lang="en-US" dirty="0" smtClean="0"/>
              <a:t> arrays each side of Hayward fault and at Oakland end of new Bay Bridge, with Caltrans</a:t>
            </a:r>
          </a:p>
          <a:p>
            <a:r>
              <a:rPr lang="en-US" dirty="0" smtClean="0"/>
              <a:t>SF Rincon Tower underway, with USGS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hospitals, Ontario and San Jose, with OSHPD</a:t>
            </a:r>
          </a:p>
          <a:p>
            <a:r>
              <a:rPr lang="en-US" dirty="0" smtClean="0"/>
              <a:t>BART </a:t>
            </a:r>
            <a:r>
              <a:rPr lang="en-US" dirty="0" err="1" smtClean="0"/>
              <a:t>TransBay</a:t>
            </a:r>
            <a:r>
              <a:rPr lang="en-US" dirty="0" smtClean="0"/>
              <a:t> Tube underway</a:t>
            </a:r>
          </a:p>
          <a:p>
            <a:r>
              <a:rPr lang="en-US" dirty="0" smtClean="0"/>
              <a:t>25 </a:t>
            </a:r>
            <a:r>
              <a:rPr lang="en-US" dirty="0" err="1" smtClean="0"/>
              <a:t>accelerographs</a:t>
            </a:r>
            <a:r>
              <a:rPr lang="en-US" dirty="0" smtClean="0"/>
              <a:t> installed in </a:t>
            </a:r>
            <a:r>
              <a:rPr lang="en-US" dirty="0" err="1" smtClean="0"/>
              <a:t>Parkfield</a:t>
            </a:r>
            <a:r>
              <a:rPr lang="en-US" dirty="0" smtClean="0"/>
              <a:t> to replace film recorders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NetQuakes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125 instruments now installed in NC; 50 more in 2012</a:t>
            </a:r>
          </a:p>
          <a:p>
            <a:pPr eaLnBrk="1" hangingPunct="1"/>
            <a:r>
              <a:rPr lang="en-US" sz="2400" dirty="0" smtClean="0"/>
              <a:t>32 instruments installed in  SC; 35 more in 2012</a:t>
            </a:r>
          </a:p>
          <a:p>
            <a:pPr eaLnBrk="1" hangingPunct="1"/>
            <a:r>
              <a:rPr lang="en-US" sz="2400" dirty="0" smtClean="0"/>
              <a:t>Partnerships with EBMUD, San Diego Gas and Electric, and CICESE</a:t>
            </a:r>
          </a:p>
          <a:p>
            <a:pPr eaLnBrk="1" hangingPunct="1"/>
            <a:r>
              <a:rPr lang="en-US" sz="2400" dirty="0" smtClean="0"/>
              <a:t>Providing national support for  additional 117 installed, 100 in process. 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525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533400" y="533400"/>
            <a:ext cx="4038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400"/>
              <a:t>More info at </a:t>
            </a:r>
            <a:r>
              <a:rPr lang="en-US" sz="4400">
                <a:solidFill>
                  <a:srgbClr val="0000FF"/>
                </a:solidFill>
              </a:rPr>
              <a:t>www.cisn.org</a:t>
            </a:r>
          </a:p>
        </p:txBody>
      </p:sp>
      <p:pic>
        <p:nvPicPr>
          <p:cNvPr id="13316" name="Picture 10" descr="state_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2" y="1905000"/>
            <a:ext cx="4205288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41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the CISN?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California Integrated Seismic Network is a </a:t>
            </a:r>
            <a:r>
              <a:rPr lang="en-US" sz="2800" i="1" dirty="0" smtClean="0"/>
              <a:t>collaborative</a:t>
            </a:r>
            <a:r>
              <a:rPr lang="en-US" sz="2800" dirty="0" smtClean="0"/>
              <a:t> effort, founded in 2000, to </a:t>
            </a:r>
            <a:r>
              <a:rPr lang="en-US" sz="2800" i="1" dirty="0" smtClean="0"/>
              <a:t>integrate</a:t>
            </a:r>
            <a:r>
              <a:rPr lang="en-US" sz="2800" dirty="0" smtClean="0"/>
              <a:t> existing, separate California earthquake monitoring networks into a single seismic monitoring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CISN provides the organizational framework to coordinate these earthquake-monitoring operations.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CISN constitutes the California region within Advanced National Seismic System (ANSS).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Who is the CISN?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Core members</a:t>
            </a:r>
            <a:r>
              <a:rPr lang="en-US" sz="2800" smtClean="0"/>
              <a:t> have </a:t>
            </a:r>
            <a:r>
              <a:rPr lang="en-US" sz="2800" i="1" smtClean="0"/>
              <a:t>primary</a:t>
            </a:r>
            <a:r>
              <a:rPr lang="en-US" sz="2800" smtClean="0"/>
              <a:t> responsibility for the recording and monitoring of earthquakes and the creation of CISN products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California Geological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U.C. Berkeley Seismological Laboratory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Caltech Seismological Laboratory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Menlo Park USGS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Pasadena USGS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USGS National Strong Motion Program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572000" cy="1143000"/>
          </a:xfrm>
        </p:spPr>
        <p:txBody>
          <a:bodyPr/>
          <a:lstStyle/>
          <a:p>
            <a:pPr eaLnBrk="1" hangingPunct="1"/>
            <a:r>
              <a:rPr lang="en-US" smtClean="0"/>
              <a:t>Who is the CISN?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048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UC Santa Barbara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UC San Diego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University of Nevada Reno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 Department of Water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Lawrence Livermore National Labs</a:t>
            </a:r>
          </a:p>
        </p:txBody>
      </p:sp>
      <p:sp>
        <p:nvSpPr>
          <p:cNvPr id="5124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3048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Calpine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Cal Energy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Lawrence Berkeley National Labs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PG&amp;E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Plate Boundary Observatory (previously)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47713" y="1895475"/>
            <a:ext cx="8382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latin typeface="+mn-lt"/>
              </a:rPr>
              <a:t>Participating members </a:t>
            </a:r>
            <a:r>
              <a:rPr lang="en-US" sz="2800" dirty="0">
                <a:latin typeface="+mn-lt"/>
              </a:rPr>
              <a:t>contribute to CISN activities through data exchange.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CISN 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Operate a </a:t>
            </a:r>
            <a:r>
              <a:rPr lang="en-US" sz="2800" i="1" smtClean="0"/>
              <a:t>reliable</a:t>
            </a:r>
            <a:r>
              <a:rPr lang="en-US" sz="2800" smtClean="0"/>
              <a:t> and </a:t>
            </a:r>
            <a:r>
              <a:rPr lang="en-US" sz="2800" i="1" smtClean="0"/>
              <a:t>robust</a:t>
            </a:r>
            <a:r>
              <a:rPr lang="en-US" sz="2800" smtClean="0"/>
              <a:t> statewide system to record earthquake ground motions over the </a:t>
            </a:r>
            <a:r>
              <a:rPr lang="en-US" sz="2800" i="1" smtClean="0"/>
              <a:t>relevant range of frequencies and shaking levels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Distribute information about earthquakes </a:t>
            </a:r>
            <a:r>
              <a:rPr lang="en-US" sz="2800" i="1" smtClean="0"/>
              <a:t>rapidly</a:t>
            </a:r>
            <a:r>
              <a:rPr lang="en-US" sz="2800" smtClean="0"/>
              <a:t> after their occurrence for emergency response and public information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an </a:t>
            </a:r>
            <a:r>
              <a:rPr lang="en-US" sz="2800" i="1" smtClean="0"/>
              <a:t>easily accessible archive</a:t>
            </a:r>
            <a:r>
              <a:rPr lang="en-US" sz="2800" smtClean="0"/>
              <a:t> of California earthquake data for engineering and seismological research, including waveform data and derived products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2005 Funding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660400" y="1879600"/>
          <a:ext cx="8043863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927725" y="56038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Total ~$16M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CISN Expenditures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46138" y="1693863"/>
            <a:ext cx="7445375" cy="4338637"/>
          </a:xfrm>
          <a:prstGeom prst="rect">
            <a:avLst/>
          </a:prstGeom>
          <a:solidFill>
            <a:srgbClr val="FFCC66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20938" y="1855788"/>
            <a:ext cx="5243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000000"/>
                </a:solidFill>
                <a:latin typeface="Verdana" pitchFamily="34" charset="0"/>
              </a:rPr>
              <a:t>2005 Expenditures </a:t>
            </a:r>
            <a:r>
              <a:rPr lang="en-US" sz="2200" b="1" dirty="0">
                <a:solidFill>
                  <a:srgbClr val="000000"/>
                </a:solidFill>
                <a:latin typeface="Verdana" pitchFamily="34" charset="0"/>
              </a:rPr>
              <a:t>for California </a:t>
            </a:r>
            <a:endParaRPr lang="en-US" sz="1800" dirty="0">
              <a:latin typeface="Garamond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76575" y="2227263"/>
            <a:ext cx="29924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 b="1">
                <a:solidFill>
                  <a:srgbClr val="000000"/>
                </a:solidFill>
                <a:latin typeface="Verdana" pitchFamily="34" charset="0"/>
              </a:rPr>
              <a:t>Seismic Monitoring</a:t>
            </a:r>
            <a:endParaRPr lang="en-US" sz="1800">
              <a:latin typeface="Garamond" pitchFamily="18" charset="0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90600" y="3381375"/>
            <a:ext cx="5486400" cy="2108200"/>
            <a:chOff x="624" y="2130"/>
            <a:chExt cx="3456" cy="1328"/>
          </a:xfrm>
        </p:grpSpPr>
        <p:sp>
          <p:nvSpPr>
            <p:cNvPr id="8205" name="Freeform 7"/>
            <p:cNvSpPr>
              <a:spLocks/>
            </p:cNvSpPr>
            <p:nvPr/>
          </p:nvSpPr>
          <p:spPr bwMode="auto">
            <a:xfrm>
              <a:off x="2334" y="2130"/>
              <a:ext cx="54" cy="841"/>
            </a:xfrm>
            <a:custGeom>
              <a:avLst/>
              <a:gdLst>
                <a:gd name="T0" fmla="*/ 54 w 54"/>
                <a:gd name="T1" fmla="*/ 409 h 841"/>
                <a:gd name="T2" fmla="*/ 0 w 54"/>
                <a:gd name="T3" fmla="*/ 0 h 841"/>
                <a:gd name="T4" fmla="*/ 0 w 54"/>
                <a:gd name="T5" fmla="*/ 433 h 841"/>
                <a:gd name="T6" fmla="*/ 54 w 54"/>
                <a:gd name="T7" fmla="*/ 841 h 841"/>
                <a:gd name="T8" fmla="*/ 54 w 54"/>
                <a:gd name="T9" fmla="*/ 409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841">
                  <a:moveTo>
                    <a:pt x="54" y="409"/>
                  </a:moveTo>
                  <a:lnTo>
                    <a:pt x="0" y="0"/>
                  </a:lnTo>
                  <a:lnTo>
                    <a:pt x="0" y="433"/>
                  </a:lnTo>
                  <a:lnTo>
                    <a:pt x="54" y="841"/>
                  </a:lnTo>
                  <a:lnTo>
                    <a:pt x="54" y="409"/>
                  </a:lnTo>
                  <a:close/>
                </a:path>
              </a:pathLst>
            </a:custGeom>
            <a:solidFill>
              <a:srgbClr val="66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8"/>
            <p:cNvSpPr>
              <a:spLocks/>
            </p:cNvSpPr>
            <p:nvPr/>
          </p:nvSpPr>
          <p:spPr bwMode="auto">
            <a:xfrm>
              <a:off x="2388" y="2184"/>
              <a:ext cx="762" cy="787"/>
            </a:xfrm>
            <a:custGeom>
              <a:avLst/>
              <a:gdLst>
                <a:gd name="T0" fmla="*/ 0 w 762"/>
                <a:gd name="T1" fmla="*/ 355 h 787"/>
                <a:gd name="T2" fmla="*/ 762 w 762"/>
                <a:gd name="T3" fmla="*/ 0 h 787"/>
                <a:gd name="T4" fmla="*/ 762 w 762"/>
                <a:gd name="T5" fmla="*/ 433 h 787"/>
                <a:gd name="T6" fmla="*/ 0 w 762"/>
                <a:gd name="T7" fmla="*/ 787 h 787"/>
                <a:gd name="T8" fmla="*/ 0 w 762"/>
                <a:gd name="T9" fmla="*/ 355 h 7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" h="787">
                  <a:moveTo>
                    <a:pt x="0" y="355"/>
                  </a:moveTo>
                  <a:lnTo>
                    <a:pt x="762" y="0"/>
                  </a:lnTo>
                  <a:lnTo>
                    <a:pt x="762" y="433"/>
                  </a:lnTo>
                  <a:lnTo>
                    <a:pt x="0" y="787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66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9"/>
            <p:cNvSpPr>
              <a:spLocks/>
            </p:cNvSpPr>
            <p:nvPr/>
          </p:nvSpPr>
          <p:spPr bwMode="auto">
            <a:xfrm>
              <a:off x="2334" y="2130"/>
              <a:ext cx="816" cy="409"/>
            </a:xfrm>
            <a:custGeom>
              <a:avLst/>
              <a:gdLst>
                <a:gd name="T0" fmla="*/ 0 w 816"/>
                <a:gd name="T1" fmla="*/ 0 h 409"/>
                <a:gd name="T2" fmla="*/ 24 w 816"/>
                <a:gd name="T3" fmla="*/ 0 h 409"/>
                <a:gd name="T4" fmla="*/ 54 w 816"/>
                <a:gd name="T5" fmla="*/ 0 h 409"/>
                <a:gd name="T6" fmla="*/ 78 w 816"/>
                <a:gd name="T7" fmla="*/ 0 h 409"/>
                <a:gd name="T8" fmla="*/ 108 w 816"/>
                <a:gd name="T9" fmla="*/ 0 h 409"/>
                <a:gd name="T10" fmla="*/ 132 w 816"/>
                <a:gd name="T11" fmla="*/ 0 h 409"/>
                <a:gd name="T12" fmla="*/ 162 w 816"/>
                <a:gd name="T13" fmla="*/ 0 h 409"/>
                <a:gd name="T14" fmla="*/ 192 w 816"/>
                <a:gd name="T15" fmla="*/ 0 h 409"/>
                <a:gd name="T16" fmla="*/ 216 w 816"/>
                <a:gd name="T17" fmla="*/ 0 h 409"/>
                <a:gd name="T18" fmla="*/ 216 w 816"/>
                <a:gd name="T19" fmla="*/ 0 h 409"/>
                <a:gd name="T20" fmla="*/ 246 w 816"/>
                <a:gd name="T21" fmla="*/ 0 h 409"/>
                <a:gd name="T22" fmla="*/ 270 w 816"/>
                <a:gd name="T23" fmla="*/ 0 h 409"/>
                <a:gd name="T24" fmla="*/ 300 w 816"/>
                <a:gd name="T25" fmla="*/ 6 h 409"/>
                <a:gd name="T26" fmla="*/ 324 w 816"/>
                <a:gd name="T27" fmla="*/ 6 h 409"/>
                <a:gd name="T28" fmla="*/ 354 w 816"/>
                <a:gd name="T29" fmla="*/ 6 h 409"/>
                <a:gd name="T30" fmla="*/ 378 w 816"/>
                <a:gd name="T31" fmla="*/ 6 h 409"/>
                <a:gd name="T32" fmla="*/ 408 w 816"/>
                <a:gd name="T33" fmla="*/ 6 h 409"/>
                <a:gd name="T34" fmla="*/ 432 w 816"/>
                <a:gd name="T35" fmla="*/ 12 h 409"/>
                <a:gd name="T36" fmla="*/ 462 w 816"/>
                <a:gd name="T37" fmla="*/ 12 h 409"/>
                <a:gd name="T38" fmla="*/ 486 w 816"/>
                <a:gd name="T39" fmla="*/ 12 h 409"/>
                <a:gd name="T40" fmla="*/ 510 w 816"/>
                <a:gd name="T41" fmla="*/ 18 h 409"/>
                <a:gd name="T42" fmla="*/ 540 w 816"/>
                <a:gd name="T43" fmla="*/ 18 h 409"/>
                <a:gd name="T44" fmla="*/ 564 w 816"/>
                <a:gd name="T45" fmla="*/ 18 h 409"/>
                <a:gd name="T46" fmla="*/ 588 w 816"/>
                <a:gd name="T47" fmla="*/ 24 h 409"/>
                <a:gd name="T48" fmla="*/ 618 w 816"/>
                <a:gd name="T49" fmla="*/ 24 h 409"/>
                <a:gd name="T50" fmla="*/ 618 w 816"/>
                <a:gd name="T51" fmla="*/ 24 h 409"/>
                <a:gd name="T52" fmla="*/ 642 w 816"/>
                <a:gd name="T53" fmla="*/ 30 h 409"/>
                <a:gd name="T54" fmla="*/ 666 w 816"/>
                <a:gd name="T55" fmla="*/ 30 h 409"/>
                <a:gd name="T56" fmla="*/ 690 w 816"/>
                <a:gd name="T57" fmla="*/ 36 h 409"/>
                <a:gd name="T58" fmla="*/ 714 w 816"/>
                <a:gd name="T59" fmla="*/ 36 h 409"/>
                <a:gd name="T60" fmla="*/ 744 w 816"/>
                <a:gd name="T61" fmla="*/ 42 h 409"/>
                <a:gd name="T62" fmla="*/ 768 w 816"/>
                <a:gd name="T63" fmla="*/ 42 h 409"/>
                <a:gd name="T64" fmla="*/ 792 w 816"/>
                <a:gd name="T65" fmla="*/ 48 h 409"/>
                <a:gd name="T66" fmla="*/ 816 w 816"/>
                <a:gd name="T67" fmla="*/ 48 h 409"/>
                <a:gd name="T68" fmla="*/ 54 w 816"/>
                <a:gd name="T69" fmla="*/ 409 h 409"/>
                <a:gd name="T70" fmla="*/ 0 w 816"/>
                <a:gd name="T71" fmla="*/ 0 h 4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6" h="409">
                  <a:moveTo>
                    <a:pt x="0" y="0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32" y="0"/>
                  </a:lnTo>
                  <a:lnTo>
                    <a:pt x="162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300" y="6"/>
                  </a:lnTo>
                  <a:lnTo>
                    <a:pt x="324" y="6"/>
                  </a:lnTo>
                  <a:lnTo>
                    <a:pt x="354" y="6"/>
                  </a:lnTo>
                  <a:lnTo>
                    <a:pt x="378" y="6"/>
                  </a:lnTo>
                  <a:lnTo>
                    <a:pt x="408" y="6"/>
                  </a:lnTo>
                  <a:lnTo>
                    <a:pt x="432" y="12"/>
                  </a:lnTo>
                  <a:lnTo>
                    <a:pt x="462" y="12"/>
                  </a:lnTo>
                  <a:lnTo>
                    <a:pt x="486" y="12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64" y="18"/>
                  </a:lnTo>
                  <a:lnTo>
                    <a:pt x="588" y="24"/>
                  </a:lnTo>
                  <a:lnTo>
                    <a:pt x="618" y="24"/>
                  </a:lnTo>
                  <a:lnTo>
                    <a:pt x="642" y="30"/>
                  </a:lnTo>
                  <a:lnTo>
                    <a:pt x="666" y="30"/>
                  </a:lnTo>
                  <a:lnTo>
                    <a:pt x="690" y="36"/>
                  </a:lnTo>
                  <a:lnTo>
                    <a:pt x="714" y="36"/>
                  </a:lnTo>
                  <a:lnTo>
                    <a:pt x="744" y="42"/>
                  </a:lnTo>
                  <a:lnTo>
                    <a:pt x="768" y="42"/>
                  </a:lnTo>
                  <a:lnTo>
                    <a:pt x="792" y="48"/>
                  </a:lnTo>
                  <a:lnTo>
                    <a:pt x="816" y="48"/>
                  </a:lnTo>
                  <a:lnTo>
                    <a:pt x="54" y="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0"/>
            <p:cNvSpPr>
              <a:spLocks/>
            </p:cNvSpPr>
            <p:nvPr/>
          </p:nvSpPr>
          <p:spPr bwMode="auto">
            <a:xfrm>
              <a:off x="2472" y="2449"/>
              <a:ext cx="1512" cy="540"/>
            </a:xfrm>
            <a:custGeom>
              <a:avLst/>
              <a:gdLst>
                <a:gd name="T0" fmla="*/ 0 w 1512"/>
                <a:gd name="T1" fmla="*/ 108 h 540"/>
                <a:gd name="T2" fmla="*/ 1512 w 1512"/>
                <a:gd name="T3" fmla="*/ 0 h 540"/>
                <a:gd name="T4" fmla="*/ 1512 w 1512"/>
                <a:gd name="T5" fmla="*/ 432 h 540"/>
                <a:gd name="T6" fmla="*/ 0 w 1512"/>
                <a:gd name="T7" fmla="*/ 540 h 540"/>
                <a:gd name="T8" fmla="*/ 0 w 1512"/>
                <a:gd name="T9" fmla="*/ 108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2" h="540">
                  <a:moveTo>
                    <a:pt x="0" y="108"/>
                  </a:moveTo>
                  <a:lnTo>
                    <a:pt x="1512" y="0"/>
                  </a:lnTo>
                  <a:lnTo>
                    <a:pt x="1512" y="432"/>
                  </a:lnTo>
                  <a:lnTo>
                    <a:pt x="0" y="54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33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1"/>
            <p:cNvSpPr>
              <a:spLocks/>
            </p:cNvSpPr>
            <p:nvPr/>
          </p:nvSpPr>
          <p:spPr bwMode="auto">
            <a:xfrm>
              <a:off x="2472" y="2196"/>
              <a:ext cx="1512" cy="361"/>
            </a:xfrm>
            <a:custGeom>
              <a:avLst/>
              <a:gdLst>
                <a:gd name="T0" fmla="*/ 762 w 1512"/>
                <a:gd name="T1" fmla="*/ 0 h 361"/>
                <a:gd name="T2" fmla="*/ 786 w 1512"/>
                <a:gd name="T3" fmla="*/ 6 h 361"/>
                <a:gd name="T4" fmla="*/ 810 w 1512"/>
                <a:gd name="T5" fmla="*/ 6 h 361"/>
                <a:gd name="T6" fmla="*/ 834 w 1512"/>
                <a:gd name="T7" fmla="*/ 12 h 361"/>
                <a:gd name="T8" fmla="*/ 852 w 1512"/>
                <a:gd name="T9" fmla="*/ 18 h 361"/>
                <a:gd name="T10" fmla="*/ 876 w 1512"/>
                <a:gd name="T11" fmla="*/ 18 h 361"/>
                <a:gd name="T12" fmla="*/ 900 w 1512"/>
                <a:gd name="T13" fmla="*/ 24 h 361"/>
                <a:gd name="T14" fmla="*/ 924 w 1512"/>
                <a:gd name="T15" fmla="*/ 30 h 361"/>
                <a:gd name="T16" fmla="*/ 942 w 1512"/>
                <a:gd name="T17" fmla="*/ 30 h 361"/>
                <a:gd name="T18" fmla="*/ 966 w 1512"/>
                <a:gd name="T19" fmla="*/ 36 h 361"/>
                <a:gd name="T20" fmla="*/ 990 w 1512"/>
                <a:gd name="T21" fmla="*/ 42 h 361"/>
                <a:gd name="T22" fmla="*/ 1008 w 1512"/>
                <a:gd name="T23" fmla="*/ 48 h 361"/>
                <a:gd name="T24" fmla="*/ 1032 w 1512"/>
                <a:gd name="T25" fmla="*/ 48 h 361"/>
                <a:gd name="T26" fmla="*/ 1050 w 1512"/>
                <a:gd name="T27" fmla="*/ 54 h 361"/>
                <a:gd name="T28" fmla="*/ 1068 w 1512"/>
                <a:gd name="T29" fmla="*/ 60 h 361"/>
                <a:gd name="T30" fmla="*/ 1092 w 1512"/>
                <a:gd name="T31" fmla="*/ 66 h 361"/>
                <a:gd name="T32" fmla="*/ 1110 w 1512"/>
                <a:gd name="T33" fmla="*/ 72 h 361"/>
                <a:gd name="T34" fmla="*/ 1128 w 1512"/>
                <a:gd name="T35" fmla="*/ 78 h 361"/>
                <a:gd name="T36" fmla="*/ 1146 w 1512"/>
                <a:gd name="T37" fmla="*/ 78 h 361"/>
                <a:gd name="T38" fmla="*/ 1164 w 1512"/>
                <a:gd name="T39" fmla="*/ 84 h 361"/>
                <a:gd name="T40" fmla="*/ 1182 w 1512"/>
                <a:gd name="T41" fmla="*/ 90 h 361"/>
                <a:gd name="T42" fmla="*/ 1200 w 1512"/>
                <a:gd name="T43" fmla="*/ 96 h 361"/>
                <a:gd name="T44" fmla="*/ 1218 w 1512"/>
                <a:gd name="T45" fmla="*/ 102 h 361"/>
                <a:gd name="T46" fmla="*/ 1236 w 1512"/>
                <a:gd name="T47" fmla="*/ 108 h 361"/>
                <a:gd name="T48" fmla="*/ 1254 w 1512"/>
                <a:gd name="T49" fmla="*/ 114 h 361"/>
                <a:gd name="T50" fmla="*/ 1272 w 1512"/>
                <a:gd name="T51" fmla="*/ 120 h 361"/>
                <a:gd name="T52" fmla="*/ 1284 w 1512"/>
                <a:gd name="T53" fmla="*/ 126 h 361"/>
                <a:gd name="T54" fmla="*/ 1302 w 1512"/>
                <a:gd name="T55" fmla="*/ 132 h 361"/>
                <a:gd name="T56" fmla="*/ 1314 w 1512"/>
                <a:gd name="T57" fmla="*/ 138 h 361"/>
                <a:gd name="T58" fmla="*/ 1332 w 1512"/>
                <a:gd name="T59" fmla="*/ 144 h 361"/>
                <a:gd name="T60" fmla="*/ 1344 w 1512"/>
                <a:gd name="T61" fmla="*/ 150 h 361"/>
                <a:gd name="T62" fmla="*/ 1362 w 1512"/>
                <a:gd name="T63" fmla="*/ 156 h 361"/>
                <a:gd name="T64" fmla="*/ 1374 w 1512"/>
                <a:gd name="T65" fmla="*/ 162 h 361"/>
                <a:gd name="T66" fmla="*/ 1386 w 1512"/>
                <a:gd name="T67" fmla="*/ 168 h 361"/>
                <a:gd name="T68" fmla="*/ 1398 w 1512"/>
                <a:gd name="T69" fmla="*/ 174 h 361"/>
                <a:gd name="T70" fmla="*/ 1410 w 1512"/>
                <a:gd name="T71" fmla="*/ 180 h 361"/>
                <a:gd name="T72" fmla="*/ 1422 w 1512"/>
                <a:gd name="T73" fmla="*/ 186 h 361"/>
                <a:gd name="T74" fmla="*/ 1434 w 1512"/>
                <a:gd name="T75" fmla="*/ 192 h 361"/>
                <a:gd name="T76" fmla="*/ 1446 w 1512"/>
                <a:gd name="T77" fmla="*/ 198 h 361"/>
                <a:gd name="T78" fmla="*/ 1458 w 1512"/>
                <a:gd name="T79" fmla="*/ 204 h 361"/>
                <a:gd name="T80" fmla="*/ 1464 w 1512"/>
                <a:gd name="T81" fmla="*/ 210 h 361"/>
                <a:gd name="T82" fmla="*/ 1476 w 1512"/>
                <a:gd name="T83" fmla="*/ 216 h 361"/>
                <a:gd name="T84" fmla="*/ 1482 w 1512"/>
                <a:gd name="T85" fmla="*/ 229 h 361"/>
                <a:gd name="T86" fmla="*/ 1494 w 1512"/>
                <a:gd name="T87" fmla="*/ 235 h 361"/>
                <a:gd name="T88" fmla="*/ 1500 w 1512"/>
                <a:gd name="T89" fmla="*/ 241 h 361"/>
                <a:gd name="T90" fmla="*/ 1512 w 1512"/>
                <a:gd name="T91" fmla="*/ 247 h 361"/>
                <a:gd name="T92" fmla="*/ 0 w 1512"/>
                <a:gd name="T93" fmla="*/ 361 h 361"/>
                <a:gd name="T94" fmla="*/ 762 w 1512"/>
                <a:gd name="T95" fmla="*/ 0 h 3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12" h="361">
                  <a:moveTo>
                    <a:pt x="762" y="0"/>
                  </a:moveTo>
                  <a:lnTo>
                    <a:pt x="786" y="6"/>
                  </a:lnTo>
                  <a:lnTo>
                    <a:pt x="810" y="6"/>
                  </a:lnTo>
                  <a:lnTo>
                    <a:pt x="834" y="12"/>
                  </a:lnTo>
                  <a:lnTo>
                    <a:pt x="852" y="18"/>
                  </a:lnTo>
                  <a:lnTo>
                    <a:pt x="876" y="18"/>
                  </a:lnTo>
                  <a:lnTo>
                    <a:pt x="900" y="24"/>
                  </a:lnTo>
                  <a:lnTo>
                    <a:pt x="924" y="30"/>
                  </a:lnTo>
                  <a:lnTo>
                    <a:pt x="942" y="30"/>
                  </a:lnTo>
                  <a:lnTo>
                    <a:pt x="966" y="36"/>
                  </a:lnTo>
                  <a:lnTo>
                    <a:pt x="990" y="42"/>
                  </a:lnTo>
                  <a:lnTo>
                    <a:pt x="1008" y="48"/>
                  </a:lnTo>
                  <a:lnTo>
                    <a:pt x="1032" y="48"/>
                  </a:lnTo>
                  <a:lnTo>
                    <a:pt x="1050" y="54"/>
                  </a:lnTo>
                  <a:lnTo>
                    <a:pt x="1068" y="60"/>
                  </a:lnTo>
                  <a:lnTo>
                    <a:pt x="1092" y="66"/>
                  </a:lnTo>
                  <a:lnTo>
                    <a:pt x="1110" y="72"/>
                  </a:lnTo>
                  <a:lnTo>
                    <a:pt x="1128" y="78"/>
                  </a:lnTo>
                  <a:lnTo>
                    <a:pt x="1146" y="78"/>
                  </a:lnTo>
                  <a:lnTo>
                    <a:pt x="1164" y="84"/>
                  </a:lnTo>
                  <a:lnTo>
                    <a:pt x="1182" y="90"/>
                  </a:lnTo>
                  <a:lnTo>
                    <a:pt x="1200" y="96"/>
                  </a:lnTo>
                  <a:lnTo>
                    <a:pt x="1218" y="102"/>
                  </a:lnTo>
                  <a:lnTo>
                    <a:pt x="1236" y="108"/>
                  </a:lnTo>
                  <a:lnTo>
                    <a:pt x="1254" y="114"/>
                  </a:lnTo>
                  <a:lnTo>
                    <a:pt x="1272" y="120"/>
                  </a:lnTo>
                  <a:lnTo>
                    <a:pt x="1284" y="126"/>
                  </a:lnTo>
                  <a:lnTo>
                    <a:pt x="1302" y="132"/>
                  </a:lnTo>
                  <a:lnTo>
                    <a:pt x="1314" y="138"/>
                  </a:lnTo>
                  <a:lnTo>
                    <a:pt x="1332" y="144"/>
                  </a:lnTo>
                  <a:lnTo>
                    <a:pt x="1344" y="150"/>
                  </a:lnTo>
                  <a:lnTo>
                    <a:pt x="1362" y="156"/>
                  </a:lnTo>
                  <a:lnTo>
                    <a:pt x="1374" y="162"/>
                  </a:lnTo>
                  <a:lnTo>
                    <a:pt x="1386" y="168"/>
                  </a:lnTo>
                  <a:lnTo>
                    <a:pt x="1398" y="174"/>
                  </a:lnTo>
                  <a:lnTo>
                    <a:pt x="1410" y="180"/>
                  </a:lnTo>
                  <a:lnTo>
                    <a:pt x="1422" y="186"/>
                  </a:lnTo>
                  <a:lnTo>
                    <a:pt x="1434" y="192"/>
                  </a:lnTo>
                  <a:lnTo>
                    <a:pt x="1446" y="198"/>
                  </a:lnTo>
                  <a:lnTo>
                    <a:pt x="1458" y="204"/>
                  </a:lnTo>
                  <a:lnTo>
                    <a:pt x="1464" y="210"/>
                  </a:lnTo>
                  <a:lnTo>
                    <a:pt x="1476" y="216"/>
                  </a:lnTo>
                  <a:lnTo>
                    <a:pt x="1482" y="229"/>
                  </a:lnTo>
                  <a:lnTo>
                    <a:pt x="1494" y="235"/>
                  </a:lnTo>
                  <a:lnTo>
                    <a:pt x="1500" y="241"/>
                  </a:lnTo>
                  <a:lnTo>
                    <a:pt x="1512" y="247"/>
                  </a:lnTo>
                  <a:lnTo>
                    <a:pt x="0" y="3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2"/>
            <p:cNvSpPr>
              <a:spLocks/>
            </p:cNvSpPr>
            <p:nvPr/>
          </p:nvSpPr>
          <p:spPr bwMode="auto">
            <a:xfrm>
              <a:off x="3984" y="2575"/>
              <a:ext cx="96" cy="570"/>
            </a:xfrm>
            <a:custGeom>
              <a:avLst/>
              <a:gdLst>
                <a:gd name="T0" fmla="*/ 96 w 96"/>
                <a:gd name="T1" fmla="*/ 0 h 570"/>
                <a:gd name="T2" fmla="*/ 96 w 96"/>
                <a:gd name="T3" fmla="*/ 6 h 570"/>
                <a:gd name="T4" fmla="*/ 96 w 96"/>
                <a:gd name="T5" fmla="*/ 18 h 570"/>
                <a:gd name="T6" fmla="*/ 90 w 96"/>
                <a:gd name="T7" fmla="*/ 24 h 570"/>
                <a:gd name="T8" fmla="*/ 90 w 96"/>
                <a:gd name="T9" fmla="*/ 30 h 570"/>
                <a:gd name="T10" fmla="*/ 90 w 96"/>
                <a:gd name="T11" fmla="*/ 36 h 570"/>
                <a:gd name="T12" fmla="*/ 84 w 96"/>
                <a:gd name="T13" fmla="*/ 42 h 570"/>
                <a:gd name="T14" fmla="*/ 84 w 96"/>
                <a:gd name="T15" fmla="*/ 48 h 570"/>
                <a:gd name="T16" fmla="*/ 78 w 96"/>
                <a:gd name="T17" fmla="*/ 60 h 570"/>
                <a:gd name="T18" fmla="*/ 78 w 96"/>
                <a:gd name="T19" fmla="*/ 66 h 570"/>
                <a:gd name="T20" fmla="*/ 72 w 96"/>
                <a:gd name="T21" fmla="*/ 72 h 570"/>
                <a:gd name="T22" fmla="*/ 72 w 96"/>
                <a:gd name="T23" fmla="*/ 72 h 570"/>
                <a:gd name="T24" fmla="*/ 66 w 96"/>
                <a:gd name="T25" fmla="*/ 78 h 570"/>
                <a:gd name="T26" fmla="*/ 60 w 96"/>
                <a:gd name="T27" fmla="*/ 84 h 570"/>
                <a:gd name="T28" fmla="*/ 54 w 96"/>
                <a:gd name="T29" fmla="*/ 90 h 570"/>
                <a:gd name="T30" fmla="*/ 48 w 96"/>
                <a:gd name="T31" fmla="*/ 102 h 570"/>
                <a:gd name="T32" fmla="*/ 42 w 96"/>
                <a:gd name="T33" fmla="*/ 108 h 570"/>
                <a:gd name="T34" fmla="*/ 36 w 96"/>
                <a:gd name="T35" fmla="*/ 114 h 570"/>
                <a:gd name="T36" fmla="*/ 24 w 96"/>
                <a:gd name="T37" fmla="*/ 120 h 570"/>
                <a:gd name="T38" fmla="*/ 18 w 96"/>
                <a:gd name="T39" fmla="*/ 126 h 570"/>
                <a:gd name="T40" fmla="*/ 6 w 96"/>
                <a:gd name="T41" fmla="*/ 132 h 570"/>
                <a:gd name="T42" fmla="*/ 0 w 96"/>
                <a:gd name="T43" fmla="*/ 138 h 570"/>
                <a:gd name="T44" fmla="*/ 0 w 96"/>
                <a:gd name="T45" fmla="*/ 570 h 570"/>
                <a:gd name="T46" fmla="*/ 6 w 96"/>
                <a:gd name="T47" fmla="*/ 564 h 570"/>
                <a:gd name="T48" fmla="*/ 18 w 96"/>
                <a:gd name="T49" fmla="*/ 558 h 570"/>
                <a:gd name="T50" fmla="*/ 24 w 96"/>
                <a:gd name="T51" fmla="*/ 552 h 570"/>
                <a:gd name="T52" fmla="*/ 36 w 96"/>
                <a:gd name="T53" fmla="*/ 546 h 570"/>
                <a:gd name="T54" fmla="*/ 42 w 96"/>
                <a:gd name="T55" fmla="*/ 540 h 570"/>
                <a:gd name="T56" fmla="*/ 48 w 96"/>
                <a:gd name="T57" fmla="*/ 534 h 570"/>
                <a:gd name="T58" fmla="*/ 54 w 96"/>
                <a:gd name="T59" fmla="*/ 522 h 570"/>
                <a:gd name="T60" fmla="*/ 60 w 96"/>
                <a:gd name="T61" fmla="*/ 516 h 570"/>
                <a:gd name="T62" fmla="*/ 66 w 96"/>
                <a:gd name="T63" fmla="*/ 510 h 570"/>
                <a:gd name="T64" fmla="*/ 72 w 96"/>
                <a:gd name="T65" fmla="*/ 504 h 570"/>
                <a:gd name="T66" fmla="*/ 72 w 96"/>
                <a:gd name="T67" fmla="*/ 504 h 570"/>
                <a:gd name="T68" fmla="*/ 78 w 96"/>
                <a:gd name="T69" fmla="*/ 498 h 570"/>
                <a:gd name="T70" fmla="*/ 78 w 96"/>
                <a:gd name="T71" fmla="*/ 492 h 570"/>
                <a:gd name="T72" fmla="*/ 84 w 96"/>
                <a:gd name="T73" fmla="*/ 480 h 570"/>
                <a:gd name="T74" fmla="*/ 84 w 96"/>
                <a:gd name="T75" fmla="*/ 474 h 570"/>
                <a:gd name="T76" fmla="*/ 90 w 96"/>
                <a:gd name="T77" fmla="*/ 468 h 570"/>
                <a:gd name="T78" fmla="*/ 90 w 96"/>
                <a:gd name="T79" fmla="*/ 462 h 570"/>
                <a:gd name="T80" fmla="*/ 90 w 96"/>
                <a:gd name="T81" fmla="*/ 456 h 570"/>
                <a:gd name="T82" fmla="*/ 96 w 96"/>
                <a:gd name="T83" fmla="*/ 450 h 570"/>
                <a:gd name="T84" fmla="*/ 96 w 96"/>
                <a:gd name="T85" fmla="*/ 438 h 570"/>
                <a:gd name="T86" fmla="*/ 96 w 96"/>
                <a:gd name="T87" fmla="*/ 432 h 570"/>
                <a:gd name="T88" fmla="*/ 96 w 96"/>
                <a:gd name="T89" fmla="*/ 0 h 5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6" h="570">
                  <a:moveTo>
                    <a:pt x="96" y="0"/>
                  </a:moveTo>
                  <a:lnTo>
                    <a:pt x="96" y="6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24" y="120"/>
                  </a:lnTo>
                  <a:lnTo>
                    <a:pt x="18" y="126"/>
                  </a:lnTo>
                  <a:lnTo>
                    <a:pt x="6" y="132"/>
                  </a:lnTo>
                  <a:lnTo>
                    <a:pt x="0" y="138"/>
                  </a:lnTo>
                  <a:lnTo>
                    <a:pt x="0" y="570"/>
                  </a:lnTo>
                  <a:lnTo>
                    <a:pt x="6" y="564"/>
                  </a:lnTo>
                  <a:lnTo>
                    <a:pt x="18" y="558"/>
                  </a:lnTo>
                  <a:lnTo>
                    <a:pt x="24" y="552"/>
                  </a:lnTo>
                  <a:lnTo>
                    <a:pt x="36" y="546"/>
                  </a:lnTo>
                  <a:lnTo>
                    <a:pt x="42" y="540"/>
                  </a:lnTo>
                  <a:lnTo>
                    <a:pt x="48" y="534"/>
                  </a:lnTo>
                  <a:lnTo>
                    <a:pt x="54" y="522"/>
                  </a:lnTo>
                  <a:lnTo>
                    <a:pt x="60" y="516"/>
                  </a:lnTo>
                  <a:lnTo>
                    <a:pt x="66" y="510"/>
                  </a:lnTo>
                  <a:lnTo>
                    <a:pt x="72" y="504"/>
                  </a:lnTo>
                  <a:lnTo>
                    <a:pt x="78" y="498"/>
                  </a:lnTo>
                  <a:lnTo>
                    <a:pt x="78" y="492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90" y="468"/>
                  </a:lnTo>
                  <a:lnTo>
                    <a:pt x="90" y="462"/>
                  </a:lnTo>
                  <a:lnTo>
                    <a:pt x="90" y="456"/>
                  </a:lnTo>
                  <a:lnTo>
                    <a:pt x="96" y="450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3"/>
            <p:cNvSpPr>
              <a:spLocks/>
            </p:cNvSpPr>
            <p:nvPr/>
          </p:nvSpPr>
          <p:spPr bwMode="auto">
            <a:xfrm>
              <a:off x="2508" y="2581"/>
              <a:ext cx="1476" cy="570"/>
            </a:xfrm>
            <a:custGeom>
              <a:avLst/>
              <a:gdLst>
                <a:gd name="T0" fmla="*/ 0 w 1476"/>
                <a:gd name="T1" fmla="*/ 0 h 570"/>
                <a:gd name="T2" fmla="*/ 1476 w 1476"/>
                <a:gd name="T3" fmla="*/ 138 h 570"/>
                <a:gd name="T4" fmla="*/ 1476 w 1476"/>
                <a:gd name="T5" fmla="*/ 570 h 570"/>
                <a:gd name="T6" fmla="*/ 0 w 1476"/>
                <a:gd name="T7" fmla="*/ 432 h 570"/>
                <a:gd name="T8" fmla="*/ 0 w 1476"/>
                <a:gd name="T9" fmla="*/ 0 h 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6" h="570">
                  <a:moveTo>
                    <a:pt x="0" y="0"/>
                  </a:moveTo>
                  <a:lnTo>
                    <a:pt x="1476" y="138"/>
                  </a:lnTo>
                  <a:lnTo>
                    <a:pt x="1476" y="57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4"/>
            <p:cNvSpPr>
              <a:spLocks/>
            </p:cNvSpPr>
            <p:nvPr/>
          </p:nvSpPr>
          <p:spPr bwMode="auto">
            <a:xfrm>
              <a:off x="2508" y="2467"/>
              <a:ext cx="1572" cy="252"/>
            </a:xfrm>
            <a:custGeom>
              <a:avLst/>
              <a:gdLst>
                <a:gd name="T0" fmla="*/ 1512 w 1572"/>
                <a:gd name="T1" fmla="*/ 0 h 252"/>
                <a:gd name="T2" fmla="*/ 1518 w 1572"/>
                <a:gd name="T3" fmla="*/ 6 h 252"/>
                <a:gd name="T4" fmla="*/ 1524 w 1572"/>
                <a:gd name="T5" fmla="*/ 12 h 252"/>
                <a:gd name="T6" fmla="*/ 1530 w 1572"/>
                <a:gd name="T7" fmla="*/ 18 h 252"/>
                <a:gd name="T8" fmla="*/ 1536 w 1572"/>
                <a:gd name="T9" fmla="*/ 30 h 252"/>
                <a:gd name="T10" fmla="*/ 1542 w 1572"/>
                <a:gd name="T11" fmla="*/ 36 h 252"/>
                <a:gd name="T12" fmla="*/ 1548 w 1572"/>
                <a:gd name="T13" fmla="*/ 42 h 252"/>
                <a:gd name="T14" fmla="*/ 1554 w 1572"/>
                <a:gd name="T15" fmla="*/ 48 h 252"/>
                <a:gd name="T16" fmla="*/ 1554 w 1572"/>
                <a:gd name="T17" fmla="*/ 54 h 252"/>
                <a:gd name="T18" fmla="*/ 1560 w 1572"/>
                <a:gd name="T19" fmla="*/ 60 h 252"/>
                <a:gd name="T20" fmla="*/ 1560 w 1572"/>
                <a:gd name="T21" fmla="*/ 72 h 252"/>
                <a:gd name="T22" fmla="*/ 1566 w 1572"/>
                <a:gd name="T23" fmla="*/ 78 h 252"/>
                <a:gd name="T24" fmla="*/ 1566 w 1572"/>
                <a:gd name="T25" fmla="*/ 84 h 252"/>
                <a:gd name="T26" fmla="*/ 1566 w 1572"/>
                <a:gd name="T27" fmla="*/ 90 h 252"/>
                <a:gd name="T28" fmla="*/ 1572 w 1572"/>
                <a:gd name="T29" fmla="*/ 96 h 252"/>
                <a:gd name="T30" fmla="*/ 1572 w 1572"/>
                <a:gd name="T31" fmla="*/ 108 h 252"/>
                <a:gd name="T32" fmla="*/ 1572 w 1572"/>
                <a:gd name="T33" fmla="*/ 114 h 252"/>
                <a:gd name="T34" fmla="*/ 1572 w 1572"/>
                <a:gd name="T35" fmla="*/ 120 h 252"/>
                <a:gd name="T36" fmla="*/ 1572 w 1572"/>
                <a:gd name="T37" fmla="*/ 126 h 252"/>
                <a:gd name="T38" fmla="*/ 1566 w 1572"/>
                <a:gd name="T39" fmla="*/ 132 h 252"/>
                <a:gd name="T40" fmla="*/ 1566 w 1572"/>
                <a:gd name="T41" fmla="*/ 138 h 252"/>
                <a:gd name="T42" fmla="*/ 1566 w 1572"/>
                <a:gd name="T43" fmla="*/ 150 h 252"/>
                <a:gd name="T44" fmla="*/ 1560 w 1572"/>
                <a:gd name="T45" fmla="*/ 156 h 252"/>
                <a:gd name="T46" fmla="*/ 1560 w 1572"/>
                <a:gd name="T47" fmla="*/ 162 h 252"/>
                <a:gd name="T48" fmla="*/ 1554 w 1572"/>
                <a:gd name="T49" fmla="*/ 168 h 252"/>
                <a:gd name="T50" fmla="*/ 1554 w 1572"/>
                <a:gd name="T51" fmla="*/ 174 h 252"/>
                <a:gd name="T52" fmla="*/ 1548 w 1572"/>
                <a:gd name="T53" fmla="*/ 186 h 252"/>
                <a:gd name="T54" fmla="*/ 1542 w 1572"/>
                <a:gd name="T55" fmla="*/ 192 h 252"/>
                <a:gd name="T56" fmla="*/ 1536 w 1572"/>
                <a:gd name="T57" fmla="*/ 198 h 252"/>
                <a:gd name="T58" fmla="*/ 1530 w 1572"/>
                <a:gd name="T59" fmla="*/ 204 h 252"/>
                <a:gd name="T60" fmla="*/ 1524 w 1572"/>
                <a:gd name="T61" fmla="*/ 210 h 252"/>
                <a:gd name="T62" fmla="*/ 1518 w 1572"/>
                <a:gd name="T63" fmla="*/ 216 h 252"/>
                <a:gd name="T64" fmla="*/ 1512 w 1572"/>
                <a:gd name="T65" fmla="*/ 222 h 252"/>
                <a:gd name="T66" fmla="*/ 1500 w 1572"/>
                <a:gd name="T67" fmla="*/ 234 h 252"/>
                <a:gd name="T68" fmla="*/ 1494 w 1572"/>
                <a:gd name="T69" fmla="*/ 240 h 252"/>
                <a:gd name="T70" fmla="*/ 1482 w 1572"/>
                <a:gd name="T71" fmla="*/ 246 h 252"/>
                <a:gd name="T72" fmla="*/ 1476 w 1572"/>
                <a:gd name="T73" fmla="*/ 252 h 252"/>
                <a:gd name="T74" fmla="*/ 0 w 1572"/>
                <a:gd name="T75" fmla="*/ 114 h 252"/>
                <a:gd name="T76" fmla="*/ 1512 w 1572"/>
                <a:gd name="T77" fmla="*/ 0 h 2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72" h="252">
                  <a:moveTo>
                    <a:pt x="1512" y="0"/>
                  </a:moveTo>
                  <a:lnTo>
                    <a:pt x="1518" y="6"/>
                  </a:lnTo>
                  <a:lnTo>
                    <a:pt x="1524" y="12"/>
                  </a:lnTo>
                  <a:lnTo>
                    <a:pt x="1530" y="18"/>
                  </a:lnTo>
                  <a:lnTo>
                    <a:pt x="1536" y="30"/>
                  </a:lnTo>
                  <a:lnTo>
                    <a:pt x="1542" y="36"/>
                  </a:lnTo>
                  <a:lnTo>
                    <a:pt x="1548" y="42"/>
                  </a:lnTo>
                  <a:lnTo>
                    <a:pt x="1554" y="48"/>
                  </a:lnTo>
                  <a:lnTo>
                    <a:pt x="1554" y="54"/>
                  </a:lnTo>
                  <a:lnTo>
                    <a:pt x="1560" y="60"/>
                  </a:lnTo>
                  <a:lnTo>
                    <a:pt x="1560" y="72"/>
                  </a:lnTo>
                  <a:lnTo>
                    <a:pt x="1566" y="78"/>
                  </a:lnTo>
                  <a:lnTo>
                    <a:pt x="1566" y="84"/>
                  </a:lnTo>
                  <a:lnTo>
                    <a:pt x="1566" y="90"/>
                  </a:lnTo>
                  <a:lnTo>
                    <a:pt x="1572" y="96"/>
                  </a:lnTo>
                  <a:lnTo>
                    <a:pt x="1572" y="108"/>
                  </a:lnTo>
                  <a:lnTo>
                    <a:pt x="1572" y="114"/>
                  </a:lnTo>
                  <a:lnTo>
                    <a:pt x="1572" y="120"/>
                  </a:lnTo>
                  <a:lnTo>
                    <a:pt x="1572" y="126"/>
                  </a:lnTo>
                  <a:lnTo>
                    <a:pt x="1566" y="132"/>
                  </a:lnTo>
                  <a:lnTo>
                    <a:pt x="1566" y="138"/>
                  </a:lnTo>
                  <a:lnTo>
                    <a:pt x="1566" y="150"/>
                  </a:lnTo>
                  <a:lnTo>
                    <a:pt x="1560" y="156"/>
                  </a:lnTo>
                  <a:lnTo>
                    <a:pt x="1560" y="162"/>
                  </a:lnTo>
                  <a:lnTo>
                    <a:pt x="1554" y="168"/>
                  </a:lnTo>
                  <a:lnTo>
                    <a:pt x="1554" y="174"/>
                  </a:lnTo>
                  <a:lnTo>
                    <a:pt x="1548" y="186"/>
                  </a:lnTo>
                  <a:lnTo>
                    <a:pt x="1542" y="192"/>
                  </a:lnTo>
                  <a:lnTo>
                    <a:pt x="1536" y="198"/>
                  </a:lnTo>
                  <a:lnTo>
                    <a:pt x="1530" y="204"/>
                  </a:lnTo>
                  <a:lnTo>
                    <a:pt x="1524" y="210"/>
                  </a:lnTo>
                  <a:lnTo>
                    <a:pt x="1518" y="216"/>
                  </a:lnTo>
                  <a:lnTo>
                    <a:pt x="1512" y="222"/>
                  </a:lnTo>
                  <a:lnTo>
                    <a:pt x="1500" y="234"/>
                  </a:lnTo>
                  <a:lnTo>
                    <a:pt x="1494" y="240"/>
                  </a:lnTo>
                  <a:lnTo>
                    <a:pt x="1482" y="246"/>
                  </a:lnTo>
                  <a:lnTo>
                    <a:pt x="1476" y="252"/>
                  </a:lnTo>
                  <a:lnTo>
                    <a:pt x="0" y="114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5"/>
            <p:cNvSpPr>
              <a:spLocks/>
            </p:cNvSpPr>
            <p:nvPr/>
          </p:nvSpPr>
          <p:spPr bwMode="auto">
            <a:xfrm>
              <a:off x="3612" y="2737"/>
              <a:ext cx="348" cy="577"/>
            </a:xfrm>
            <a:custGeom>
              <a:avLst/>
              <a:gdLst>
                <a:gd name="T0" fmla="*/ 348 w 348"/>
                <a:gd name="T1" fmla="*/ 0 h 577"/>
                <a:gd name="T2" fmla="*/ 336 w 348"/>
                <a:gd name="T3" fmla="*/ 6 h 577"/>
                <a:gd name="T4" fmla="*/ 330 w 348"/>
                <a:gd name="T5" fmla="*/ 18 h 577"/>
                <a:gd name="T6" fmla="*/ 318 w 348"/>
                <a:gd name="T7" fmla="*/ 24 h 577"/>
                <a:gd name="T8" fmla="*/ 306 w 348"/>
                <a:gd name="T9" fmla="*/ 30 h 577"/>
                <a:gd name="T10" fmla="*/ 294 w 348"/>
                <a:gd name="T11" fmla="*/ 36 h 577"/>
                <a:gd name="T12" fmla="*/ 282 w 348"/>
                <a:gd name="T13" fmla="*/ 42 h 577"/>
                <a:gd name="T14" fmla="*/ 270 w 348"/>
                <a:gd name="T15" fmla="*/ 48 h 577"/>
                <a:gd name="T16" fmla="*/ 258 w 348"/>
                <a:gd name="T17" fmla="*/ 54 h 577"/>
                <a:gd name="T18" fmla="*/ 246 w 348"/>
                <a:gd name="T19" fmla="*/ 60 h 577"/>
                <a:gd name="T20" fmla="*/ 234 w 348"/>
                <a:gd name="T21" fmla="*/ 66 h 577"/>
                <a:gd name="T22" fmla="*/ 216 w 348"/>
                <a:gd name="T23" fmla="*/ 72 h 577"/>
                <a:gd name="T24" fmla="*/ 204 w 348"/>
                <a:gd name="T25" fmla="*/ 78 h 577"/>
                <a:gd name="T26" fmla="*/ 186 w 348"/>
                <a:gd name="T27" fmla="*/ 84 h 577"/>
                <a:gd name="T28" fmla="*/ 174 w 348"/>
                <a:gd name="T29" fmla="*/ 90 h 577"/>
                <a:gd name="T30" fmla="*/ 156 w 348"/>
                <a:gd name="T31" fmla="*/ 96 h 577"/>
                <a:gd name="T32" fmla="*/ 144 w 348"/>
                <a:gd name="T33" fmla="*/ 102 h 577"/>
                <a:gd name="T34" fmla="*/ 126 w 348"/>
                <a:gd name="T35" fmla="*/ 108 h 577"/>
                <a:gd name="T36" fmla="*/ 108 w 348"/>
                <a:gd name="T37" fmla="*/ 114 h 577"/>
                <a:gd name="T38" fmla="*/ 90 w 348"/>
                <a:gd name="T39" fmla="*/ 120 h 577"/>
                <a:gd name="T40" fmla="*/ 72 w 348"/>
                <a:gd name="T41" fmla="*/ 126 h 577"/>
                <a:gd name="T42" fmla="*/ 54 w 348"/>
                <a:gd name="T43" fmla="*/ 132 h 577"/>
                <a:gd name="T44" fmla="*/ 36 w 348"/>
                <a:gd name="T45" fmla="*/ 132 h 577"/>
                <a:gd name="T46" fmla="*/ 18 w 348"/>
                <a:gd name="T47" fmla="*/ 138 h 577"/>
                <a:gd name="T48" fmla="*/ 0 w 348"/>
                <a:gd name="T49" fmla="*/ 144 h 577"/>
                <a:gd name="T50" fmla="*/ 0 w 348"/>
                <a:gd name="T51" fmla="*/ 577 h 577"/>
                <a:gd name="T52" fmla="*/ 18 w 348"/>
                <a:gd name="T53" fmla="*/ 571 h 577"/>
                <a:gd name="T54" fmla="*/ 36 w 348"/>
                <a:gd name="T55" fmla="*/ 565 h 577"/>
                <a:gd name="T56" fmla="*/ 54 w 348"/>
                <a:gd name="T57" fmla="*/ 565 h 577"/>
                <a:gd name="T58" fmla="*/ 72 w 348"/>
                <a:gd name="T59" fmla="*/ 559 h 577"/>
                <a:gd name="T60" fmla="*/ 90 w 348"/>
                <a:gd name="T61" fmla="*/ 553 h 577"/>
                <a:gd name="T62" fmla="*/ 108 w 348"/>
                <a:gd name="T63" fmla="*/ 547 h 577"/>
                <a:gd name="T64" fmla="*/ 126 w 348"/>
                <a:gd name="T65" fmla="*/ 541 h 577"/>
                <a:gd name="T66" fmla="*/ 144 w 348"/>
                <a:gd name="T67" fmla="*/ 535 h 577"/>
                <a:gd name="T68" fmla="*/ 156 w 348"/>
                <a:gd name="T69" fmla="*/ 529 h 577"/>
                <a:gd name="T70" fmla="*/ 174 w 348"/>
                <a:gd name="T71" fmla="*/ 523 h 577"/>
                <a:gd name="T72" fmla="*/ 186 w 348"/>
                <a:gd name="T73" fmla="*/ 517 h 577"/>
                <a:gd name="T74" fmla="*/ 204 w 348"/>
                <a:gd name="T75" fmla="*/ 511 h 577"/>
                <a:gd name="T76" fmla="*/ 216 w 348"/>
                <a:gd name="T77" fmla="*/ 505 h 577"/>
                <a:gd name="T78" fmla="*/ 234 w 348"/>
                <a:gd name="T79" fmla="*/ 499 h 577"/>
                <a:gd name="T80" fmla="*/ 246 w 348"/>
                <a:gd name="T81" fmla="*/ 493 h 577"/>
                <a:gd name="T82" fmla="*/ 258 w 348"/>
                <a:gd name="T83" fmla="*/ 487 h 577"/>
                <a:gd name="T84" fmla="*/ 270 w 348"/>
                <a:gd name="T85" fmla="*/ 481 h 577"/>
                <a:gd name="T86" fmla="*/ 282 w 348"/>
                <a:gd name="T87" fmla="*/ 475 h 577"/>
                <a:gd name="T88" fmla="*/ 294 w 348"/>
                <a:gd name="T89" fmla="*/ 469 h 577"/>
                <a:gd name="T90" fmla="*/ 306 w 348"/>
                <a:gd name="T91" fmla="*/ 463 h 577"/>
                <a:gd name="T92" fmla="*/ 318 w 348"/>
                <a:gd name="T93" fmla="*/ 457 h 577"/>
                <a:gd name="T94" fmla="*/ 330 w 348"/>
                <a:gd name="T95" fmla="*/ 451 h 577"/>
                <a:gd name="T96" fmla="*/ 336 w 348"/>
                <a:gd name="T97" fmla="*/ 438 h 577"/>
                <a:gd name="T98" fmla="*/ 348 w 348"/>
                <a:gd name="T99" fmla="*/ 432 h 577"/>
                <a:gd name="T100" fmla="*/ 348 w 348"/>
                <a:gd name="T101" fmla="*/ 0 h 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48" h="577">
                  <a:moveTo>
                    <a:pt x="348" y="0"/>
                  </a:moveTo>
                  <a:lnTo>
                    <a:pt x="336" y="6"/>
                  </a:lnTo>
                  <a:lnTo>
                    <a:pt x="330" y="18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36"/>
                  </a:lnTo>
                  <a:lnTo>
                    <a:pt x="282" y="42"/>
                  </a:lnTo>
                  <a:lnTo>
                    <a:pt x="270" y="48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6"/>
                  </a:lnTo>
                  <a:lnTo>
                    <a:pt x="216" y="72"/>
                  </a:lnTo>
                  <a:lnTo>
                    <a:pt x="204" y="78"/>
                  </a:lnTo>
                  <a:lnTo>
                    <a:pt x="186" y="84"/>
                  </a:lnTo>
                  <a:lnTo>
                    <a:pt x="174" y="90"/>
                  </a:lnTo>
                  <a:lnTo>
                    <a:pt x="156" y="96"/>
                  </a:lnTo>
                  <a:lnTo>
                    <a:pt x="144" y="102"/>
                  </a:lnTo>
                  <a:lnTo>
                    <a:pt x="126" y="108"/>
                  </a:lnTo>
                  <a:lnTo>
                    <a:pt x="108" y="114"/>
                  </a:lnTo>
                  <a:lnTo>
                    <a:pt x="90" y="120"/>
                  </a:lnTo>
                  <a:lnTo>
                    <a:pt x="72" y="126"/>
                  </a:lnTo>
                  <a:lnTo>
                    <a:pt x="54" y="132"/>
                  </a:lnTo>
                  <a:lnTo>
                    <a:pt x="36" y="132"/>
                  </a:lnTo>
                  <a:lnTo>
                    <a:pt x="18" y="138"/>
                  </a:lnTo>
                  <a:lnTo>
                    <a:pt x="0" y="144"/>
                  </a:lnTo>
                  <a:lnTo>
                    <a:pt x="0" y="577"/>
                  </a:lnTo>
                  <a:lnTo>
                    <a:pt x="18" y="571"/>
                  </a:lnTo>
                  <a:lnTo>
                    <a:pt x="36" y="565"/>
                  </a:lnTo>
                  <a:lnTo>
                    <a:pt x="54" y="565"/>
                  </a:lnTo>
                  <a:lnTo>
                    <a:pt x="72" y="559"/>
                  </a:lnTo>
                  <a:lnTo>
                    <a:pt x="90" y="553"/>
                  </a:lnTo>
                  <a:lnTo>
                    <a:pt x="108" y="547"/>
                  </a:lnTo>
                  <a:lnTo>
                    <a:pt x="126" y="541"/>
                  </a:lnTo>
                  <a:lnTo>
                    <a:pt x="144" y="535"/>
                  </a:lnTo>
                  <a:lnTo>
                    <a:pt x="156" y="529"/>
                  </a:lnTo>
                  <a:lnTo>
                    <a:pt x="174" y="523"/>
                  </a:lnTo>
                  <a:lnTo>
                    <a:pt x="186" y="517"/>
                  </a:lnTo>
                  <a:lnTo>
                    <a:pt x="204" y="511"/>
                  </a:lnTo>
                  <a:lnTo>
                    <a:pt x="216" y="505"/>
                  </a:lnTo>
                  <a:lnTo>
                    <a:pt x="234" y="499"/>
                  </a:lnTo>
                  <a:lnTo>
                    <a:pt x="246" y="493"/>
                  </a:lnTo>
                  <a:lnTo>
                    <a:pt x="258" y="487"/>
                  </a:lnTo>
                  <a:lnTo>
                    <a:pt x="270" y="481"/>
                  </a:lnTo>
                  <a:lnTo>
                    <a:pt x="282" y="475"/>
                  </a:lnTo>
                  <a:lnTo>
                    <a:pt x="294" y="469"/>
                  </a:lnTo>
                  <a:lnTo>
                    <a:pt x="306" y="463"/>
                  </a:lnTo>
                  <a:lnTo>
                    <a:pt x="318" y="457"/>
                  </a:lnTo>
                  <a:lnTo>
                    <a:pt x="330" y="451"/>
                  </a:lnTo>
                  <a:lnTo>
                    <a:pt x="336" y="438"/>
                  </a:lnTo>
                  <a:lnTo>
                    <a:pt x="348" y="432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6"/>
            <p:cNvSpPr>
              <a:spLocks/>
            </p:cNvSpPr>
            <p:nvPr/>
          </p:nvSpPr>
          <p:spPr bwMode="auto">
            <a:xfrm>
              <a:off x="2484" y="2605"/>
              <a:ext cx="1128" cy="715"/>
            </a:xfrm>
            <a:custGeom>
              <a:avLst/>
              <a:gdLst>
                <a:gd name="T0" fmla="*/ 0 w 1128"/>
                <a:gd name="T1" fmla="*/ 0 h 715"/>
                <a:gd name="T2" fmla="*/ 1128 w 1128"/>
                <a:gd name="T3" fmla="*/ 282 h 715"/>
                <a:gd name="T4" fmla="*/ 1128 w 1128"/>
                <a:gd name="T5" fmla="*/ 715 h 715"/>
                <a:gd name="T6" fmla="*/ 0 w 1128"/>
                <a:gd name="T7" fmla="*/ 432 h 715"/>
                <a:gd name="T8" fmla="*/ 0 w 1128"/>
                <a:gd name="T9" fmla="*/ 0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8" h="715">
                  <a:moveTo>
                    <a:pt x="0" y="0"/>
                  </a:moveTo>
                  <a:lnTo>
                    <a:pt x="1128" y="282"/>
                  </a:lnTo>
                  <a:lnTo>
                    <a:pt x="1128" y="715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17"/>
            <p:cNvSpPr>
              <a:spLocks/>
            </p:cNvSpPr>
            <p:nvPr/>
          </p:nvSpPr>
          <p:spPr bwMode="auto">
            <a:xfrm>
              <a:off x="2484" y="2605"/>
              <a:ext cx="1476" cy="282"/>
            </a:xfrm>
            <a:custGeom>
              <a:avLst/>
              <a:gdLst>
                <a:gd name="T0" fmla="*/ 1476 w 1476"/>
                <a:gd name="T1" fmla="*/ 138 h 282"/>
                <a:gd name="T2" fmla="*/ 1464 w 1476"/>
                <a:gd name="T3" fmla="*/ 144 h 282"/>
                <a:gd name="T4" fmla="*/ 1458 w 1476"/>
                <a:gd name="T5" fmla="*/ 150 h 282"/>
                <a:gd name="T6" fmla="*/ 1446 w 1476"/>
                <a:gd name="T7" fmla="*/ 156 h 282"/>
                <a:gd name="T8" fmla="*/ 1434 w 1476"/>
                <a:gd name="T9" fmla="*/ 162 h 282"/>
                <a:gd name="T10" fmla="*/ 1422 w 1476"/>
                <a:gd name="T11" fmla="*/ 168 h 282"/>
                <a:gd name="T12" fmla="*/ 1410 w 1476"/>
                <a:gd name="T13" fmla="*/ 180 h 282"/>
                <a:gd name="T14" fmla="*/ 1398 w 1476"/>
                <a:gd name="T15" fmla="*/ 186 h 282"/>
                <a:gd name="T16" fmla="*/ 1386 w 1476"/>
                <a:gd name="T17" fmla="*/ 192 h 282"/>
                <a:gd name="T18" fmla="*/ 1374 w 1476"/>
                <a:gd name="T19" fmla="*/ 198 h 282"/>
                <a:gd name="T20" fmla="*/ 1362 w 1476"/>
                <a:gd name="T21" fmla="*/ 204 h 282"/>
                <a:gd name="T22" fmla="*/ 1344 w 1476"/>
                <a:gd name="T23" fmla="*/ 210 h 282"/>
                <a:gd name="T24" fmla="*/ 1332 w 1476"/>
                <a:gd name="T25" fmla="*/ 216 h 282"/>
                <a:gd name="T26" fmla="*/ 1314 w 1476"/>
                <a:gd name="T27" fmla="*/ 222 h 282"/>
                <a:gd name="T28" fmla="*/ 1302 w 1476"/>
                <a:gd name="T29" fmla="*/ 228 h 282"/>
                <a:gd name="T30" fmla="*/ 1284 w 1476"/>
                <a:gd name="T31" fmla="*/ 234 h 282"/>
                <a:gd name="T32" fmla="*/ 1272 w 1476"/>
                <a:gd name="T33" fmla="*/ 240 h 282"/>
                <a:gd name="T34" fmla="*/ 1254 w 1476"/>
                <a:gd name="T35" fmla="*/ 246 h 282"/>
                <a:gd name="T36" fmla="*/ 1236 w 1476"/>
                <a:gd name="T37" fmla="*/ 252 h 282"/>
                <a:gd name="T38" fmla="*/ 1218 w 1476"/>
                <a:gd name="T39" fmla="*/ 258 h 282"/>
                <a:gd name="T40" fmla="*/ 1200 w 1476"/>
                <a:gd name="T41" fmla="*/ 258 h 282"/>
                <a:gd name="T42" fmla="*/ 1182 w 1476"/>
                <a:gd name="T43" fmla="*/ 264 h 282"/>
                <a:gd name="T44" fmla="*/ 1164 w 1476"/>
                <a:gd name="T45" fmla="*/ 270 h 282"/>
                <a:gd name="T46" fmla="*/ 1146 w 1476"/>
                <a:gd name="T47" fmla="*/ 276 h 282"/>
                <a:gd name="T48" fmla="*/ 1128 w 1476"/>
                <a:gd name="T49" fmla="*/ 282 h 282"/>
                <a:gd name="T50" fmla="*/ 0 w 1476"/>
                <a:gd name="T51" fmla="*/ 0 h 282"/>
                <a:gd name="T52" fmla="*/ 1476 w 1476"/>
                <a:gd name="T53" fmla="*/ 138 h 2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76" h="282">
                  <a:moveTo>
                    <a:pt x="1476" y="138"/>
                  </a:moveTo>
                  <a:lnTo>
                    <a:pt x="1464" y="144"/>
                  </a:lnTo>
                  <a:lnTo>
                    <a:pt x="1458" y="150"/>
                  </a:lnTo>
                  <a:lnTo>
                    <a:pt x="1446" y="156"/>
                  </a:lnTo>
                  <a:lnTo>
                    <a:pt x="1434" y="162"/>
                  </a:lnTo>
                  <a:lnTo>
                    <a:pt x="1422" y="168"/>
                  </a:lnTo>
                  <a:lnTo>
                    <a:pt x="1410" y="180"/>
                  </a:lnTo>
                  <a:lnTo>
                    <a:pt x="1398" y="186"/>
                  </a:lnTo>
                  <a:lnTo>
                    <a:pt x="1386" y="192"/>
                  </a:lnTo>
                  <a:lnTo>
                    <a:pt x="1374" y="198"/>
                  </a:lnTo>
                  <a:lnTo>
                    <a:pt x="1362" y="204"/>
                  </a:lnTo>
                  <a:lnTo>
                    <a:pt x="1344" y="210"/>
                  </a:lnTo>
                  <a:lnTo>
                    <a:pt x="1332" y="216"/>
                  </a:lnTo>
                  <a:lnTo>
                    <a:pt x="1314" y="222"/>
                  </a:lnTo>
                  <a:lnTo>
                    <a:pt x="1302" y="228"/>
                  </a:lnTo>
                  <a:lnTo>
                    <a:pt x="1284" y="234"/>
                  </a:lnTo>
                  <a:lnTo>
                    <a:pt x="1272" y="240"/>
                  </a:lnTo>
                  <a:lnTo>
                    <a:pt x="1254" y="246"/>
                  </a:lnTo>
                  <a:lnTo>
                    <a:pt x="1236" y="252"/>
                  </a:lnTo>
                  <a:lnTo>
                    <a:pt x="1218" y="258"/>
                  </a:lnTo>
                  <a:lnTo>
                    <a:pt x="1200" y="258"/>
                  </a:lnTo>
                  <a:lnTo>
                    <a:pt x="1182" y="264"/>
                  </a:lnTo>
                  <a:lnTo>
                    <a:pt x="1164" y="270"/>
                  </a:lnTo>
                  <a:lnTo>
                    <a:pt x="1146" y="276"/>
                  </a:lnTo>
                  <a:lnTo>
                    <a:pt x="1128" y="282"/>
                  </a:lnTo>
                  <a:lnTo>
                    <a:pt x="0" y="0"/>
                  </a:lnTo>
                  <a:lnTo>
                    <a:pt x="1476" y="138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8"/>
            <p:cNvSpPr>
              <a:spLocks/>
            </p:cNvSpPr>
            <p:nvPr/>
          </p:nvSpPr>
          <p:spPr bwMode="auto">
            <a:xfrm>
              <a:off x="624" y="2575"/>
              <a:ext cx="1380" cy="835"/>
            </a:xfrm>
            <a:custGeom>
              <a:avLst/>
              <a:gdLst>
                <a:gd name="T0" fmla="*/ 1326 w 1380"/>
                <a:gd name="T1" fmla="*/ 402 h 835"/>
                <a:gd name="T2" fmla="*/ 1242 w 1380"/>
                <a:gd name="T3" fmla="*/ 396 h 835"/>
                <a:gd name="T4" fmla="*/ 1164 w 1380"/>
                <a:gd name="T5" fmla="*/ 390 h 835"/>
                <a:gd name="T6" fmla="*/ 1086 w 1380"/>
                <a:gd name="T7" fmla="*/ 384 h 835"/>
                <a:gd name="T8" fmla="*/ 1008 w 1380"/>
                <a:gd name="T9" fmla="*/ 378 h 835"/>
                <a:gd name="T10" fmla="*/ 930 w 1380"/>
                <a:gd name="T11" fmla="*/ 372 h 835"/>
                <a:gd name="T12" fmla="*/ 858 w 1380"/>
                <a:gd name="T13" fmla="*/ 360 h 835"/>
                <a:gd name="T14" fmla="*/ 786 w 1380"/>
                <a:gd name="T15" fmla="*/ 354 h 835"/>
                <a:gd name="T16" fmla="*/ 714 w 1380"/>
                <a:gd name="T17" fmla="*/ 342 h 835"/>
                <a:gd name="T18" fmla="*/ 648 w 1380"/>
                <a:gd name="T19" fmla="*/ 330 h 835"/>
                <a:gd name="T20" fmla="*/ 582 w 1380"/>
                <a:gd name="T21" fmla="*/ 318 h 835"/>
                <a:gd name="T22" fmla="*/ 516 w 1380"/>
                <a:gd name="T23" fmla="*/ 300 h 835"/>
                <a:gd name="T24" fmla="*/ 456 w 1380"/>
                <a:gd name="T25" fmla="*/ 288 h 835"/>
                <a:gd name="T26" fmla="*/ 402 w 1380"/>
                <a:gd name="T27" fmla="*/ 270 h 835"/>
                <a:gd name="T28" fmla="*/ 366 w 1380"/>
                <a:gd name="T29" fmla="*/ 264 h 835"/>
                <a:gd name="T30" fmla="*/ 318 w 1380"/>
                <a:gd name="T31" fmla="*/ 246 h 835"/>
                <a:gd name="T32" fmla="*/ 270 w 1380"/>
                <a:gd name="T33" fmla="*/ 228 h 835"/>
                <a:gd name="T34" fmla="*/ 222 w 1380"/>
                <a:gd name="T35" fmla="*/ 210 h 835"/>
                <a:gd name="T36" fmla="*/ 180 w 1380"/>
                <a:gd name="T37" fmla="*/ 192 h 835"/>
                <a:gd name="T38" fmla="*/ 144 w 1380"/>
                <a:gd name="T39" fmla="*/ 174 h 835"/>
                <a:gd name="T40" fmla="*/ 114 w 1380"/>
                <a:gd name="T41" fmla="*/ 156 h 835"/>
                <a:gd name="T42" fmla="*/ 84 w 1380"/>
                <a:gd name="T43" fmla="*/ 132 h 835"/>
                <a:gd name="T44" fmla="*/ 60 w 1380"/>
                <a:gd name="T45" fmla="*/ 114 h 835"/>
                <a:gd name="T46" fmla="*/ 36 w 1380"/>
                <a:gd name="T47" fmla="*/ 90 h 835"/>
                <a:gd name="T48" fmla="*/ 24 w 1380"/>
                <a:gd name="T49" fmla="*/ 72 h 835"/>
                <a:gd name="T50" fmla="*/ 12 w 1380"/>
                <a:gd name="T51" fmla="*/ 48 h 835"/>
                <a:gd name="T52" fmla="*/ 0 w 1380"/>
                <a:gd name="T53" fmla="*/ 30 h 835"/>
                <a:gd name="T54" fmla="*/ 0 w 1380"/>
                <a:gd name="T55" fmla="*/ 6 h 835"/>
                <a:gd name="T56" fmla="*/ 0 w 1380"/>
                <a:gd name="T57" fmla="*/ 438 h 835"/>
                <a:gd name="T58" fmla="*/ 0 w 1380"/>
                <a:gd name="T59" fmla="*/ 462 h 835"/>
                <a:gd name="T60" fmla="*/ 12 w 1380"/>
                <a:gd name="T61" fmla="*/ 480 h 835"/>
                <a:gd name="T62" fmla="*/ 24 w 1380"/>
                <a:gd name="T63" fmla="*/ 504 h 835"/>
                <a:gd name="T64" fmla="*/ 36 w 1380"/>
                <a:gd name="T65" fmla="*/ 522 h 835"/>
                <a:gd name="T66" fmla="*/ 60 w 1380"/>
                <a:gd name="T67" fmla="*/ 546 h 835"/>
                <a:gd name="T68" fmla="*/ 84 w 1380"/>
                <a:gd name="T69" fmla="*/ 564 h 835"/>
                <a:gd name="T70" fmla="*/ 114 w 1380"/>
                <a:gd name="T71" fmla="*/ 588 h 835"/>
                <a:gd name="T72" fmla="*/ 144 w 1380"/>
                <a:gd name="T73" fmla="*/ 606 h 835"/>
                <a:gd name="T74" fmla="*/ 180 w 1380"/>
                <a:gd name="T75" fmla="*/ 625 h 835"/>
                <a:gd name="T76" fmla="*/ 222 w 1380"/>
                <a:gd name="T77" fmla="*/ 643 h 835"/>
                <a:gd name="T78" fmla="*/ 270 w 1380"/>
                <a:gd name="T79" fmla="*/ 661 h 835"/>
                <a:gd name="T80" fmla="*/ 318 w 1380"/>
                <a:gd name="T81" fmla="*/ 679 h 835"/>
                <a:gd name="T82" fmla="*/ 366 w 1380"/>
                <a:gd name="T83" fmla="*/ 697 h 835"/>
                <a:gd name="T84" fmla="*/ 402 w 1380"/>
                <a:gd name="T85" fmla="*/ 703 h 835"/>
                <a:gd name="T86" fmla="*/ 456 w 1380"/>
                <a:gd name="T87" fmla="*/ 721 h 835"/>
                <a:gd name="T88" fmla="*/ 516 w 1380"/>
                <a:gd name="T89" fmla="*/ 733 h 835"/>
                <a:gd name="T90" fmla="*/ 582 w 1380"/>
                <a:gd name="T91" fmla="*/ 751 h 835"/>
                <a:gd name="T92" fmla="*/ 648 w 1380"/>
                <a:gd name="T93" fmla="*/ 763 h 835"/>
                <a:gd name="T94" fmla="*/ 714 w 1380"/>
                <a:gd name="T95" fmla="*/ 775 h 835"/>
                <a:gd name="T96" fmla="*/ 786 w 1380"/>
                <a:gd name="T97" fmla="*/ 787 h 835"/>
                <a:gd name="T98" fmla="*/ 858 w 1380"/>
                <a:gd name="T99" fmla="*/ 793 h 835"/>
                <a:gd name="T100" fmla="*/ 930 w 1380"/>
                <a:gd name="T101" fmla="*/ 805 h 835"/>
                <a:gd name="T102" fmla="*/ 1008 w 1380"/>
                <a:gd name="T103" fmla="*/ 811 h 835"/>
                <a:gd name="T104" fmla="*/ 1086 w 1380"/>
                <a:gd name="T105" fmla="*/ 817 h 835"/>
                <a:gd name="T106" fmla="*/ 1164 w 1380"/>
                <a:gd name="T107" fmla="*/ 823 h 835"/>
                <a:gd name="T108" fmla="*/ 1242 w 1380"/>
                <a:gd name="T109" fmla="*/ 829 h 835"/>
                <a:gd name="T110" fmla="*/ 1326 w 1380"/>
                <a:gd name="T111" fmla="*/ 835 h 835"/>
                <a:gd name="T112" fmla="*/ 1380 w 1380"/>
                <a:gd name="T113" fmla="*/ 402 h 8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80" h="835">
                  <a:moveTo>
                    <a:pt x="1380" y="402"/>
                  </a:moveTo>
                  <a:lnTo>
                    <a:pt x="1350" y="402"/>
                  </a:lnTo>
                  <a:lnTo>
                    <a:pt x="1326" y="402"/>
                  </a:lnTo>
                  <a:lnTo>
                    <a:pt x="1296" y="402"/>
                  </a:lnTo>
                  <a:lnTo>
                    <a:pt x="1272" y="402"/>
                  </a:lnTo>
                  <a:lnTo>
                    <a:pt x="1242" y="396"/>
                  </a:lnTo>
                  <a:lnTo>
                    <a:pt x="1218" y="396"/>
                  </a:lnTo>
                  <a:lnTo>
                    <a:pt x="1188" y="396"/>
                  </a:lnTo>
                  <a:lnTo>
                    <a:pt x="1164" y="390"/>
                  </a:lnTo>
                  <a:lnTo>
                    <a:pt x="1140" y="390"/>
                  </a:lnTo>
                  <a:lnTo>
                    <a:pt x="1110" y="390"/>
                  </a:lnTo>
                  <a:lnTo>
                    <a:pt x="1086" y="384"/>
                  </a:lnTo>
                  <a:lnTo>
                    <a:pt x="1056" y="384"/>
                  </a:lnTo>
                  <a:lnTo>
                    <a:pt x="1032" y="384"/>
                  </a:lnTo>
                  <a:lnTo>
                    <a:pt x="1008" y="378"/>
                  </a:lnTo>
                  <a:lnTo>
                    <a:pt x="984" y="378"/>
                  </a:lnTo>
                  <a:lnTo>
                    <a:pt x="954" y="372"/>
                  </a:lnTo>
                  <a:lnTo>
                    <a:pt x="930" y="372"/>
                  </a:lnTo>
                  <a:lnTo>
                    <a:pt x="906" y="366"/>
                  </a:lnTo>
                  <a:lnTo>
                    <a:pt x="882" y="366"/>
                  </a:lnTo>
                  <a:lnTo>
                    <a:pt x="858" y="360"/>
                  </a:lnTo>
                  <a:lnTo>
                    <a:pt x="834" y="360"/>
                  </a:lnTo>
                  <a:lnTo>
                    <a:pt x="810" y="354"/>
                  </a:lnTo>
                  <a:lnTo>
                    <a:pt x="786" y="354"/>
                  </a:lnTo>
                  <a:lnTo>
                    <a:pt x="762" y="348"/>
                  </a:lnTo>
                  <a:lnTo>
                    <a:pt x="738" y="342"/>
                  </a:lnTo>
                  <a:lnTo>
                    <a:pt x="714" y="342"/>
                  </a:lnTo>
                  <a:lnTo>
                    <a:pt x="690" y="336"/>
                  </a:lnTo>
                  <a:lnTo>
                    <a:pt x="666" y="336"/>
                  </a:lnTo>
                  <a:lnTo>
                    <a:pt x="648" y="330"/>
                  </a:lnTo>
                  <a:lnTo>
                    <a:pt x="624" y="324"/>
                  </a:lnTo>
                  <a:lnTo>
                    <a:pt x="600" y="318"/>
                  </a:lnTo>
                  <a:lnTo>
                    <a:pt x="582" y="318"/>
                  </a:lnTo>
                  <a:lnTo>
                    <a:pt x="558" y="312"/>
                  </a:lnTo>
                  <a:lnTo>
                    <a:pt x="540" y="306"/>
                  </a:lnTo>
                  <a:lnTo>
                    <a:pt x="516" y="300"/>
                  </a:lnTo>
                  <a:lnTo>
                    <a:pt x="498" y="300"/>
                  </a:lnTo>
                  <a:lnTo>
                    <a:pt x="480" y="294"/>
                  </a:lnTo>
                  <a:lnTo>
                    <a:pt x="456" y="288"/>
                  </a:lnTo>
                  <a:lnTo>
                    <a:pt x="438" y="282"/>
                  </a:lnTo>
                  <a:lnTo>
                    <a:pt x="420" y="276"/>
                  </a:lnTo>
                  <a:lnTo>
                    <a:pt x="402" y="270"/>
                  </a:lnTo>
                  <a:lnTo>
                    <a:pt x="384" y="270"/>
                  </a:lnTo>
                  <a:lnTo>
                    <a:pt x="366" y="264"/>
                  </a:lnTo>
                  <a:lnTo>
                    <a:pt x="348" y="258"/>
                  </a:lnTo>
                  <a:lnTo>
                    <a:pt x="330" y="252"/>
                  </a:lnTo>
                  <a:lnTo>
                    <a:pt x="318" y="246"/>
                  </a:lnTo>
                  <a:lnTo>
                    <a:pt x="300" y="240"/>
                  </a:lnTo>
                  <a:lnTo>
                    <a:pt x="282" y="234"/>
                  </a:lnTo>
                  <a:lnTo>
                    <a:pt x="270" y="228"/>
                  </a:lnTo>
                  <a:lnTo>
                    <a:pt x="252" y="222"/>
                  </a:lnTo>
                  <a:lnTo>
                    <a:pt x="240" y="216"/>
                  </a:lnTo>
                  <a:lnTo>
                    <a:pt x="222" y="210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80" y="192"/>
                  </a:lnTo>
                  <a:lnTo>
                    <a:pt x="168" y="186"/>
                  </a:lnTo>
                  <a:lnTo>
                    <a:pt x="156" y="180"/>
                  </a:lnTo>
                  <a:lnTo>
                    <a:pt x="144" y="174"/>
                  </a:lnTo>
                  <a:lnTo>
                    <a:pt x="132" y="168"/>
                  </a:lnTo>
                  <a:lnTo>
                    <a:pt x="126" y="162"/>
                  </a:lnTo>
                  <a:lnTo>
                    <a:pt x="114" y="156"/>
                  </a:lnTo>
                  <a:lnTo>
                    <a:pt x="102" y="144"/>
                  </a:lnTo>
                  <a:lnTo>
                    <a:pt x="96" y="138"/>
                  </a:lnTo>
                  <a:lnTo>
                    <a:pt x="84" y="132"/>
                  </a:lnTo>
                  <a:lnTo>
                    <a:pt x="78" y="126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54" y="108"/>
                  </a:lnTo>
                  <a:lnTo>
                    <a:pt x="48" y="102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0" y="462"/>
                  </a:lnTo>
                  <a:lnTo>
                    <a:pt x="6" y="468"/>
                  </a:lnTo>
                  <a:lnTo>
                    <a:pt x="6" y="474"/>
                  </a:lnTo>
                  <a:lnTo>
                    <a:pt x="12" y="480"/>
                  </a:lnTo>
                  <a:lnTo>
                    <a:pt x="12" y="492"/>
                  </a:lnTo>
                  <a:lnTo>
                    <a:pt x="18" y="498"/>
                  </a:lnTo>
                  <a:lnTo>
                    <a:pt x="24" y="504"/>
                  </a:lnTo>
                  <a:lnTo>
                    <a:pt x="30" y="510"/>
                  </a:lnTo>
                  <a:lnTo>
                    <a:pt x="30" y="516"/>
                  </a:lnTo>
                  <a:lnTo>
                    <a:pt x="36" y="522"/>
                  </a:lnTo>
                  <a:lnTo>
                    <a:pt x="48" y="534"/>
                  </a:lnTo>
                  <a:lnTo>
                    <a:pt x="54" y="540"/>
                  </a:lnTo>
                  <a:lnTo>
                    <a:pt x="60" y="546"/>
                  </a:lnTo>
                  <a:lnTo>
                    <a:pt x="66" y="552"/>
                  </a:lnTo>
                  <a:lnTo>
                    <a:pt x="78" y="558"/>
                  </a:lnTo>
                  <a:lnTo>
                    <a:pt x="84" y="564"/>
                  </a:lnTo>
                  <a:lnTo>
                    <a:pt x="96" y="570"/>
                  </a:lnTo>
                  <a:lnTo>
                    <a:pt x="102" y="576"/>
                  </a:lnTo>
                  <a:lnTo>
                    <a:pt x="114" y="588"/>
                  </a:lnTo>
                  <a:lnTo>
                    <a:pt x="126" y="594"/>
                  </a:lnTo>
                  <a:lnTo>
                    <a:pt x="132" y="600"/>
                  </a:lnTo>
                  <a:lnTo>
                    <a:pt x="144" y="606"/>
                  </a:lnTo>
                  <a:lnTo>
                    <a:pt x="156" y="613"/>
                  </a:lnTo>
                  <a:lnTo>
                    <a:pt x="168" y="619"/>
                  </a:lnTo>
                  <a:lnTo>
                    <a:pt x="180" y="625"/>
                  </a:lnTo>
                  <a:lnTo>
                    <a:pt x="198" y="631"/>
                  </a:lnTo>
                  <a:lnTo>
                    <a:pt x="210" y="637"/>
                  </a:lnTo>
                  <a:lnTo>
                    <a:pt x="222" y="643"/>
                  </a:lnTo>
                  <a:lnTo>
                    <a:pt x="240" y="649"/>
                  </a:lnTo>
                  <a:lnTo>
                    <a:pt x="252" y="655"/>
                  </a:lnTo>
                  <a:lnTo>
                    <a:pt x="270" y="661"/>
                  </a:lnTo>
                  <a:lnTo>
                    <a:pt x="282" y="667"/>
                  </a:lnTo>
                  <a:lnTo>
                    <a:pt x="300" y="673"/>
                  </a:lnTo>
                  <a:lnTo>
                    <a:pt x="318" y="679"/>
                  </a:lnTo>
                  <a:lnTo>
                    <a:pt x="330" y="685"/>
                  </a:lnTo>
                  <a:lnTo>
                    <a:pt x="348" y="691"/>
                  </a:lnTo>
                  <a:lnTo>
                    <a:pt x="366" y="697"/>
                  </a:lnTo>
                  <a:lnTo>
                    <a:pt x="384" y="703"/>
                  </a:lnTo>
                  <a:lnTo>
                    <a:pt x="402" y="703"/>
                  </a:lnTo>
                  <a:lnTo>
                    <a:pt x="420" y="709"/>
                  </a:lnTo>
                  <a:lnTo>
                    <a:pt x="438" y="715"/>
                  </a:lnTo>
                  <a:lnTo>
                    <a:pt x="456" y="721"/>
                  </a:lnTo>
                  <a:lnTo>
                    <a:pt x="480" y="727"/>
                  </a:lnTo>
                  <a:lnTo>
                    <a:pt x="498" y="733"/>
                  </a:lnTo>
                  <a:lnTo>
                    <a:pt x="516" y="733"/>
                  </a:lnTo>
                  <a:lnTo>
                    <a:pt x="540" y="739"/>
                  </a:lnTo>
                  <a:lnTo>
                    <a:pt x="558" y="745"/>
                  </a:lnTo>
                  <a:lnTo>
                    <a:pt x="582" y="751"/>
                  </a:lnTo>
                  <a:lnTo>
                    <a:pt x="600" y="751"/>
                  </a:lnTo>
                  <a:lnTo>
                    <a:pt x="624" y="757"/>
                  </a:lnTo>
                  <a:lnTo>
                    <a:pt x="648" y="763"/>
                  </a:lnTo>
                  <a:lnTo>
                    <a:pt x="666" y="769"/>
                  </a:lnTo>
                  <a:lnTo>
                    <a:pt x="690" y="769"/>
                  </a:lnTo>
                  <a:lnTo>
                    <a:pt x="714" y="775"/>
                  </a:lnTo>
                  <a:lnTo>
                    <a:pt x="738" y="775"/>
                  </a:lnTo>
                  <a:lnTo>
                    <a:pt x="762" y="781"/>
                  </a:lnTo>
                  <a:lnTo>
                    <a:pt x="786" y="787"/>
                  </a:lnTo>
                  <a:lnTo>
                    <a:pt x="810" y="787"/>
                  </a:lnTo>
                  <a:lnTo>
                    <a:pt x="834" y="793"/>
                  </a:lnTo>
                  <a:lnTo>
                    <a:pt x="858" y="793"/>
                  </a:lnTo>
                  <a:lnTo>
                    <a:pt x="882" y="799"/>
                  </a:lnTo>
                  <a:lnTo>
                    <a:pt x="906" y="799"/>
                  </a:lnTo>
                  <a:lnTo>
                    <a:pt x="930" y="805"/>
                  </a:lnTo>
                  <a:lnTo>
                    <a:pt x="954" y="805"/>
                  </a:lnTo>
                  <a:lnTo>
                    <a:pt x="984" y="811"/>
                  </a:lnTo>
                  <a:lnTo>
                    <a:pt x="1008" y="811"/>
                  </a:lnTo>
                  <a:lnTo>
                    <a:pt x="1032" y="817"/>
                  </a:lnTo>
                  <a:lnTo>
                    <a:pt x="1056" y="817"/>
                  </a:lnTo>
                  <a:lnTo>
                    <a:pt x="1086" y="817"/>
                  </a:lnTo>
                  <a:lnTo>
                    <a:pt x="1110" y="823"/>
                  </a:lnTo>
                  <a:lnTo>
                    <a:pt x="1140" y="823"/>
                  </a:lnTo>
                  <a:lnTo>
                    <a:pt x="1164" y="823"/>
                  </a:lnTo>
                  <a:lnTo>
                    <a:pt x="1188" y="829"/>
                  </a:lnTo>
                  <a:lnTo>
                    <a:pt x="1218" y="829"/>
                  </a:lnTo>
                  <a:lnTo>
                    <a:pt x="1242" y="829"/>
                  </a:lnTo>
                  <a:lnTo>
                    <a:pt x="1272" y="835"/>
                  </a:lnTo>
                  <a:lnTo>
                    <a:pt x="1296" y="835"/>
                  </a:lnTo>
                  <a:lnTo>
                    <a:pt x="1326" y="835"/>
                  </a:lnTo>
                  <a:lnTo>
                    <a:pt x="1350" y="835"/>
                  </a:lnTo>
                  <a:lnTo>
                    <a:pt x="1380" y="835"/>
                  </a:lnTo>
                  <a:lnTo>
                    <a:pt x="1380" y="402"/>
                  </a:lnTo>
                  <a:close/>
                </a:path>
              </a:pathLst>
            </a:custGeom>
            <a:solidFill>
              <a:srgbClr val="6898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9"/>
            <p:cNvSpPr>
              <a:spLocks/>
            </p:cNvSpPr>
            <p:nvPr/>
          </p:nvSpPr>
          <p:spPr bwMode="auto">
            <a:xfrm>
              <a:off x="2004" y="2581"/>
              <a:ext cx="192" cy="835"/>
            </a:xfrm>
            <a:custGeom>
              <a:avLst/>
              <a:gdLst>
                <a:gd name="T0" fmla="*/ 192 w 192"/>
                <a:gd name="T1" fmla="*/ 0 h 835"/>
                <a:gd name="T2" fmla="*/ 0 w 192"/>
                <a:gd name="T3" fmla="*/ 402 h 835"/>
                <a:gd name="T4" fmla="*/ 0 w 192"/>
                <a:gd name="T5" fmla="*/ 835 h 835"/>
                <a:gd name="T6" fmla="*/ 192 w 192"/>
                <a:gd name="T7" fmla="*/ 432 h 835"/>
                <a:gd name="T8" fmla="*/ 192 w 192"/>
                <a:gd name="T9" fmla="*/ 0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835">
                  <a:moveTo>
                    <a:pt x="192" y="0"/>
                  </a:moveTo>
                  <a:lnTo>
                    <a:pt x="0" y="402"/>
                  </a:lnTo>
                  <a:lnTo>
                    <a:pt x="0" y="835"/>
                  </a:lnTo>
                  <a:lnTo>
                    <a:pt x="192" y="4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898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0"/>
            <p:cNvSpPr>
              <a:spLocks/>
            </p:cNvSpPr>
            <p:nvPr/>
          </p:nvSpPr>
          <p:spPr bwMode="auto">
            <a:xfrm>
              <a:off x="624" y="2172"/>
              <a:ext cx="1572" cy="811"/>
            </a:xfrm>
            <a:custGeom>
              <a:avLst/>
              <a:gdLst>
                <a:gd name="T0" fmla="*/ 1326 w 1572"/>
                <a:gd name="T1" fmla="*/ 811 h 811"/>
                <a:gd name="T2" fmla="*/ 1242 w 1572"/>
                <a:gd name="T3" fmla="*/ 805 h 811"/>
                <a:gd name="T4" fmla="*/ 1164 w 1572"/>
                <a:gd name="T5" fmla="*/ 799 h 811"/>
                <a:gd name="T6" fmla="*/ 1086 w 1572"/>
                <a:gd name="T7" fmla="*/ 793 h 811"/>
                <a:gd name="T8" fmla="*/ 1008 w 1572"/>
                <a:gd name="T9" fmla="*/ 787 h 811"/>
                <a:gd name="T10" fmla="*/ 930 w 1572"/>
                <a:gd name="T11" fmla="*/ 781 h 811"/>
                <a:gd name="T12" fmla="*/ 858 w 1572"/>
                <a:gd name="T13" fmla="*/ 769 h 811"/>
                <a:gd name="T14" fmla="*/ 786 w 1572"/>
                <a:gd name="T15" fmla="*/ 763 h 811"/>
                <a:gd name="T16" fmla="*/ 714 w 1572"/>
                <a:gd name="T17" fmla="*/ 751 h 811"/>
                <a:gd name="T18" fmla="*/ 648 w 1572"/>
                <a:gd name="T19" fmla="*/ 739 h 811"/>
                <a:gd name="T20" fmla="*/ 582 w 1572"/>
                <a:gd name="T21" fmla="*/ 727 h 811"/>
                <a:gd name="T22" fmla="*/ 516 w 1572"/>
                <a:gd name="T23" fmla="*/ 709 h 811"/>
                <a:gd name="T24" fmla="*/ 456 w 1572"/>
                <a:gd name="T25" fmla="*/ 697 h 811"/>
                <a:gd name="T26" fmla="*/ 402 w 1572"/>
                <a:gd name="T27" fmla="*/ 679 h 811"/>
                <a:gd name="T28" fmla="*/ 348 w 1572"/>
                <a:gd name="T29" fmla="*/ 667 h 811"/>
                <a:gd name="T30" fmla="*/ 300 w 1572"/>
                <a:gd name="T31" fmla="*/ 649 h 811"/>
                <a:gd name="T32" fmla="*/ 252 w 1572"/>
                <a:gd name="T33" fmla="*/ 631 h 811"/>
                <a:gd name="T34" fmla="*/ 210 w 1572"/>
                <a:gd name="T35" fmla="*/ 613 h 811"/>
                <a:gd name="T36" fmla="*/ 168 w 1572"/>
                <a:gd name="T37" fmla="*/ 595 h 811"/>
                <a:gd name="T38" fmla="*/ 132 w 1572"/>
                <a:gd name="T39" fmla="*/ 571 h 811"/>
                <a:gd name="T40" fmla="*/ 102 w 1572"/>
                <a:gd name="T41" fmla="*/ 553 h 811"/>
                <a:gd name="T42" fmla="*/ 78 w 1572"/>
                <a:gd name="T43" fmla="*/ 535 h 811"/>
                <a:gd name="T44" fmla="*/ 54 w 1572"/>
                <a:gd name="T45" fmla="*/ 511 h 811"/>
                <a:gd name="T46" fmla="*/ 30 w 1572"/>
                <a:gd name="T47" fmla="*/ 493 h 811"/>
                <a:gd name="T48" fmla="*/ 18 w 1572"/>
                <a:gd name="T49" fmla="*/ 469 h 811"/>
                <a:gd name="T50" fmla="*/ 6 w 1572"/>
                <a:gd name="T51" fmla="*/ 451 h 811"/>
                <a:gd name="T52" fmla="*/ 0 w 1572"/>
                <a:gd name="T53" fmla="*/ 427 h 811"/>
                <a:gd name="T54" fmla="*/ 0 w 1572"/>
                <a:gd name="T55" fmla="*/ 409 h 811"/>
                <a:gd name="T56" fmla="*/ 0 w 1572"/>
                <a:gd name="T57" fmla="*/ 385 h 811"/>
                <a:gd name="T58" fmla="*/ 6 w 1572"/>
                <a:gd name="T59" fmla="*/ 367 h 811"/>
                <a:gd name="T60" fmla="*/ 18 w 1572"/>
                <a:gd name="T61" fmla="*/ 343 h 811"/>
                <a:gd name="T62" fmla="*/ 30 w 1572"/>
                <a:gd name="T63" fmla="*/ 325 h 811"/>
                <a:gd name="T64" fmla="*/ 54 w 1572"/>
                <a:gd name="T65" fmla="*/ 301 h 811"/>
                <a:gd name="T66" fmla="*/ 78 w 1572"/>
                <a:gd name="T67" fmla="*/ 283 h 811"/>
                <a:gd name="T68" fmla="*/ 102 w 1572"/>
                <a:gd name="T69" fmla="*/ 259 h 811"/>
                <a:gd name="T70" fmla="*/ 132 w 1572"/>
                <a:gd name="T71" fmla="*/ 240 h 811"/>
                <a:gd name="T72" fmla="*/ 168 w 1572"/>
                <a:gd name="T73" fmla="*/ 222 h 811"/>
                <a:gd name="T74" fmla="*/ 210 w 1572"/>
                <a:gd name="T75" fmla="*/ 204 h 811"/>
                <a:gd name="T76" fmla="*/ 252 w 1572"/>
                <a:gd name="T77" fmla="*/ 186 h 811"/>
                <a:gd name="T78" fmla="*/ 300 w 1572"/>
                <a:gd name="T79" fmla="*/ 168 h 811"/>
                <a:gd name="T80" fmla="*/ 348 w 1572"/>
                <a:gd name="T81" fmla="*/ 150 h 811"/>
                <a:gd name="T82" fmla="*/ 402 w 1572"/>
                <a:gd name="T83" fmla="*/ 132 h 811"/>
                <a:gd name="T84" fmla="*/ 456 w 1572"/>
                <a:gd name="T85" fmla="*/ 120 h 811"/>
                <a:gd name="T86" fmla="*/ 516 w 1572"/>
                <a:gd name="T87" fmla="*/ 102 h 811"/>
                <a:gd name="T88" fmla="*/ 582 w 1572"/>
                <a:gd name="T89" fmla="*/ 90 h 811"/>
                <a:gd name="T90" fmla="*/ 648 w 1572"/>
                <a:gd name="T91" fmla="*/ 78 h 811"/>
                <a:gd name="T92" fmla="*/ 714 w 1572"/>
                <a:gd name="T93" fmla="*/ 66 h 811"/>
                <a:gd name="T94" fmla="*/ 786 w 1572"/>
                <a:gd name="T95" fmla="*/ 54 h 811"/>
                <a:gd name="T96" fmla="*/ 858 w 1572"/>
                <a:gd name="T97" fmla="*/ 42 h 811"/>
                <a:gd name="T98" fmla="*/ 930 w 1572"/>
                <a:gd name="T99" fmla="*/ 36 h 811"/>
                <a:gd name="T100" fmla="*/ 1008 w 1572"/>
                <a:gd name="T101" fmla="*/ 24 h 811"/>
                <a:gd name="T102" fmla="*/ 1086 w 1572"/>
                <a:gd name="T103" fmla="*/ 18 h 811"/>
                <a:gd name="T104" fmla="*/ 1164 w 1572"/>
                <a:gd name="T105" fmla="*/ 12 h 811"/>
                <a:gd name="T106" fmla="*/ 1242 w 1572"/>
                <a:gd name="T107" fmla="*/ 6 h 811"/>
                <a:gd name="T108" fmla="*/ 1326 w 1572"/>
                <a:gd name="T109" fmla="*/ 6 h 811"/>
                <a:gd name="T110" fmla="*/ 1404 w 1572"/>
                <a:gd name="T111" fmla="*/ 0 h 811"/>
                <a:gd name="T112" fmla="*/ 1488 w 1572"/>
                <a:gd name="T113" fmla="*/ 0 h 811"/>
                <a:gd name="T114" fmla="*/ 1380 w 1572"/>
                <a:gd name="T115" fmla="*/ 811 h 8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72" h="811">
                  <a:moveTo>
                    <a:pt x="1380" y="811"/>
                  </a:moveTo>
                  <a:lnTo>
                    <a:pt x="1350" y="811"/>
                  </a:lnTo>
                  <a:lnTo>
                    <a:pt x="1326" y="811"/>
                  </a:lnTo>
                  <a:lnTo>
                    <a:pt x="1296" y="811"/>
                  </a:lnTo>
                  <a:lnTo>
                    <a:pt x="1272" y="811"/>
                  </a:lnTo>
                  <a:lnTo>
                    <a:pt x="1242" y="805"/>
                  </a:lnTo>
                  <a:lnTo>
                    <a:pt x="1218" y="805"/>
                  </a:lnTo>
                  <a:lnTo>
                    <a:pt x="1188" y="805"/>
                  </a:lnTo>
                  <a:lnTo>
                    <a:pt x="1164" y="799"/>
                  </a:lnTo>
                  <a:lnTo>
                    <a:pt x="1140" y="799"/>
                  </a:lnTo>
                  <a:lnTo>
                    <a:pt x="1110" y="799"/>
                  </a:lnTo>
                  <a:lnTo>
                    <a:pt x="1086" y="793"/>
                  </a:lnTo>
                  <a:lnTo>
                    <a:pt x="1056" y="793"/>
                  </a:lnTo>
                  <a:lnTo>
                    <a:pt x="1032" y="793"/>
                  </a:lnTo>
                  <a:lnTo>
                    <a:pt x="1008" y="787"/>
                  </a:lnTo>
                  <a:lnTo>
                    <a:pt x="984" y="787"/>
                  </a:lnTo>
                  <a:lnTo>
                    <a:pt x="954" y="781"/>
                  </a:lnTo>
                  <a:lnTo>
                    <a:pt x="930" y="781"/>
                  </a:lnTo>
                  <a:lnTo>
                    <a:pt x="906" y="775"/>
                  </a:lnTo>
                  <a:lnTo>
                    <a:pt x="882" y="775"/>
                  </a:lnTo>
                  <a:lnTo>
                    <a:pt x="858" y="769"/>
                  </a:lnTo>
                  <a:lnTo>
                    <a:pt x="834" y="769"/>
                  </a:lnTo>
                  <a:lnTo>
                    <a:pt x="810" y="763"/>
                  </a:lnTo>
                  <a:lnTo>
                    <a:pt x="786" y="763"/>
                  </a:lnTo>
                  <a:lnTo>
                    <a:pt x="762" y="757"/>
                  </a:lnTo>
                  <a:lnTo>
                    <a:pt x="738" y="751"/>
                  </a:lnTo>
                  <a:lnTo>
                    <a:pt x="714" y="751"/>
                  </a:lnTo>
                  <a:lnTo>
                    <a:pt x="690" y="745"/>
                  </a:lnTo>
                  <a:lnTo>
                    <a:pt x="666" y="739"/>
                  </a:lnTo>
                  <a:lnTo>
                    <a:pt x="648" y="739"/>
                  </a:lnTo>
                  <a:lnTo>
                    <a:pt x="624" y="733"/>
                  </a:lnTo>
                  <a:lnTo>
                    <a:pt x="600" y="727"/>
                  </a:lnTo>
                  <a:lnTo>
                    <a:pt x="582" y="727"/>
                  </a:lnTo>
                  <a:lnTo>
                    <a:pt x="558" y="721"/>
                  </a:lnTo>
                  <a:lnTo>
                    <a:pt x="540" y="715"/>
                  </a:lnTo>
                  <a:lnTo>
                    <a:pt x="516" y="709"/>
                  </a:lnTo>
                  <a:lnTo>
                    <a:pt x="498" y="703"/>
                  </a:lnTo>
                  <a:lnTo>
                    <a:pt x="480" y="703"/>
                  </a:lnTo>
                  <a:lnTo>
                    <a:pt x="456" y="697"/>
                  </a:lnTo>
                  <a:lnTo>
                    <a:pt x="438" y="691"/>
                  </a:lnTo>
                  <a:lnTo>
                    <a:pt x="420" y="685"/>
                  </a:lnTo>
                  <a:lnTo>
                    <a:pt x="402" y="679"/>
                  </a:lnTo>
                  <a:lnTo>
                    <a:pt x="384" y="673"/>
                  </a:lnTo>
                  <a:lnTo>
                    <a:pt x="366" y="667"/>
                  </a:lnTo>
                  <a:lnTo>
                    <a:pt x="348" y="667"/>
                  </a:lnTo>
                  <a:lnTo>
                    <a:pt x="330" y="661"/>
                  </a:lnTo>
                  <a:lnTo>
                    <a:pt x="318" y="655"/>
                  </a:lnTo>
                  <a:lnTo>
                    <a:pt x="300" y="649"/>
                  </a:lnTo>
                  <a:lnTo>
                    <a:pt x="282" y="643"/>
                  </a:lnTo>
                  <a:lnTo>
                    <a:pt x="270" y="637"/>
                  </a:lnTo>
                  <a:lnTo>
                    <a:pt x="252" y="631"/>
                  </a:lnTo>
                  <a:lnTo>
                    <a:pt x="240" y="625"/>
                  </a:lnTo>
                  <a:lnTo>
                    <a:pt x="222" y="619"/>
                  </a:lnTo>
                  <a:lnTo>
                    <a:pt x="210" y="613"/>
                  </a:lnTo>
                  <a:lnTo>
                    <a:pt x="198" y="607"/>
                  </a:lnTo>
                  <a:lnTo>
                    <a:pt x="180" y="601"/>
                  </a:lnTo>
                  <a:lnTo>
                    <a:pt x="168" y="595"/>
                  </a:lnTo>
                  <a:lnTo>
                    <a:pt x="156" y="589"/>
                  </a:lnTo>
                  <a:lnTo>
                    <a:pt x="144" y="577"/>
                  </a:lnTo>
                  <a:lnTo>
                    <a:pt x="132" y="571"/>
                  </a:lnTo>
                  <a:lnTo>
                    <a:pt x="126" y="565"/>
                  </a:lnTo>
                  <a:lnTo>
                    <a:pt x="114" y="559"/>
                  </a:lnTo>
                  <a:lnTo>
                    <a:pt x="102" y="553"/>
                  </a:lnTo>
                  <a:lnTo>
                    <a:pt x="96" y="547"/>
                  </a:lnTo>
                  <a:lnTo>
                    <a:pt x="84" y="541"/>
                  </a:lnTo>
                  <a:lnTo>
                    <a:pt x="78" y="535"/>
                  </a:lnTo>
                  <a:lnTo>
                    <a:pt x="66" y="529"/>
                  </a:lnTo>
                  <a:lnTo>
                    <a:pt x="60" y="517"/>
                  </a:lnTo>
                  <a:lnTo>
                    <a:pt x="54" y="511"/>
                  </a:lnTo>
                  <a:lnTo>
                    <a:pt x="48" y="505"/>
                  </a:lnTo>
                  <a:lnTo>
                    <a:pt x="36" y="499"/>
                  </a:lnTo>
                  <a:lnTo>
                    <a:pt x="30" y="493"/>
                  </a:lnTo>
                  <a:lnTo>
                    <a:pt x="30" y="487"/>
                  </a:lnTo>
                  <a:lnTo>
                    <a:pt x="24" y="481"/>
                  </a:lnTo>
                  <a:lnTo>
                    <a:pt x="18" y="469"/>
                  </a:lnTo>
                  <a:lnTo>
                    <a:pt x="12" y="463"/>
                  </a:lnTo>
                  <a:lnTo>
                    <a:pt x="12" y="457"/>
                  </a:lnTo>
                  <a:lnTo>
                    <a:pt x="6" y="451"/>
                  </a:lnTo>
                  <a:lnTo>
                    <a:pt x="6" y="445"/>
                  </a:lnTo>
                  <a:lnTo>
                    <a:pt x="0" y="433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0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1"/>
                  </a:lnTo>
                  <a:lnTo>
                    <a:pt x="0" y="385"/>
                  </a:lnTo>
                  <a:lnTo>
                    <a:pt x="0" y="379"/>
                  </a:lnTo>
                  <a:lnTo>
                    <a:pt x="6" y="373"/>
                  </a:lnTo>
                  <a:lnTo>
                    <a:pt x="6" y="367"/>
                  </a:lnTo>
                  <a:lnTo>
                    <a:pt x="12" y="355"/>
                  </a:lnTo>
                  <a:lnTo>
                    <a:pt x="12" y="349"/>
                  </a:lnTo>
                  <a:lnTo>
                    <a:pt x="18" y="343"/>
                  </a:lnTo>
                  <a:lnTo>
                    <a:pt x="24" y="337"/>
                  </a:lnTo>
                  <a:lnTo>
                    <a:pt x="30" y="331"/>
                  </a:lnTo>
                  <a:lnTo>
                    <a:pt x="30" y="325"/>
                  </a:lnTo>
                  <a:lnTo>
                    <a:pt x="36" y="313"/>
                  </a:lnTo>
                  <a:lnTo>
                    <a:pt x="48" y="307"/>
                  </a:lnTo>
                  <a:lnTo>
                    <a:pt x="54" y="301"/>
                  </a:lnTo>
                  <a:lnTo>
                    <a:pt x="60" y="295"/>
                  </a:lnTo>
                  <a:lnTo>
                    <a:pt x="66" y="289"/>
                  </a:lnTo>
                  <a:lnTo>
                    <a:pt x="78" y="283"/>
                  </a:lnTo>
                  <a:lnTo>
                    <a:pt x="84" y="277"/>
                  </a:lnTo>
                  <a:lnTo>
                    <a:pt x="96" y="265"/>
                  </a:lnTo>
                  <a:lnTo>
                    <a:pt x="102" y="259"/>
                  </a:lnTo>
                  <a:lnTo>
                    <a:pt x="114" y="253"/>
                  </a:lnTo>
                  <a:lnTo>
                    <a:pt x="126" y="247"/>
                  </a:lnTo>
                  <a:lnTo>
                    <a:pt x="132" y="240"/>
                  </a:lnTo>
                  <a:lnTo>
                    <a:pt x="144" y="234"/>
                  </a:lnTo>
                  <a:lnTo>
                    <a:pt x="156" y="228"/>
                  </a:lnTo>
                  <a:lnTo>
                    <a:pt x="168" y="222"/>
                  </a:lnTo>
                  <a:lnTo>
                    <a:pt x="180" y="216"/>
                  </a:lnTo>
                  <a:lnTo>
                    <a:pt x="198" y="210"/>
                  </a:lnTo>
                  <a:lnTo>
                    <a:pt x="210" y="204"/>
                  </a:lnTo>
                  <a:lnTo>
                    <a:pt x="222" y="198"/>
                  </a:lnTo>
                  <a:lnTo>
                    <a:pt x="240" y="192"/>
                  </a:lnTo>
                  <a:lnTo>
                    <a:pt x="252" y="186"/>
                  </a:lnTo>
                  <a:lnTo>
                    <a:pt x="270" y="180"/>
                  </a:lnTo>
                  <a:lnTo>
                    <a:pt x="282" y="174"/>
                  </a:lnTo>
                  <a:lnTo>
                    <a:pt x="300" y="168"/>
                  </a:lnTo>
                  <a:lnTo>
                    <a:pt x="318" y="162"/>
                  </a:lnTo>
                  <a:lnTo>
                    <a:pt x="330" y="156"/>
                  </a:lnTo>
                  <a:lnTo>
                    <a:pt x="348" y="150"/>
                  </a:lnTo>
                  <a:lnTo>
                    <a:pt x="366" y="144"/>
                  </a:lnTo>
                  <a:lnTo>
                    <a:pt x="384" y="138"/>
                  </a:lnTo>
                  <a:lnTo>
                    <a:pt x="402" y="132"/>
                  </a:lnTo>
                  <a:lnTo>
                    <a:pt x="420" y="126"/>
                  </a:lnTo>
                  <a:lnTo>
                    <a:pt x="438" y="126"/>
                  </a:lnTo>
                  <a:lnTo>
                    <a:pt x="456" y="120"/>
                  </a:lnTo>
                  <a:lnTo>
                    <a:pt x="480" y="114"/>
                  </a:lnTo>
                  <a:lnTo>
                    <a:pt x="498" y="108"/>
                  </a:lnTo>
                  <a:lnTo>
                    <a:pt x="516" y="102"/>
                  </a:lnTo>
                  <a:lnTo>
                    <a:pt x="540" y="96"/>
                  </a:lnTo>
                  <a:lnTo>
                    <a:pt x="558" y="96"/>
                  </a:lnTo>
                  <a:lnTo>
                    <a:pt x="582" y="90"/>
                  </a:lnTo>
                  <a:lnTo>
                    <a:pt x="600" y="84"/>
                  </a:lnTo>
                  <a:lnTo>
                    <a:pt x="624" y="78"/>
                  </a:lnTo>
                  <a:lnTo>
                    <a:pt x="648" y="78"/>
                  </a:lnTo>
                  <a:lnTo>
                    <a:pt x="666" y="72"/>
                  </a:lnTo>
                  <a:lnTo>
                    <a:pt x="690" y="66"/>
                  </a:lnTo>
                  <a:lnTo>
                    <a:pt x="714" y="66"/>
                  </a:lnTo>
                  <a:lnTo>
                    <a:pt x="738" y="60"/>
                  </a:lnTo>
                  <a:lnTo>
                    <a:pt x="762" y="54"/>
                  </a:lnTo>
                  <a:lnTo>
                    <a:pt x="786" y="54"/>
                  </a:lnTo>
                  <a:lnTo>
                    <a:pt x="810" y="48"/>
                  </a:lnTo>
                  <a:lnTo>
                    <a:pt x="834" y="48"/>
                  </a:lnTo>
                  <a:lnTo>
                    <a:pt x="858" y="42"/>
                  </a:lnTo>
                  <a:lnTo>
                    <a:pt x="882" y="42"/>
                  </a:lnTo>
                  <a:lnTo>
                    <a:pt x="906" y="36"/>
                  </a:lnTo>
                  <a:lnTo>
                    <a:pt x="930" y="36"/>
                  </a:lnTo>
                  <a:lnTo>
                    <a:pt x="954" y="30"/>
                  </a:lnTo>
                  <a:lnTo>
                    <a:pt x="984" y="30"/>
                  </a:lnTo>
                  <a:lnTo>
                    <a:pt x="1008" y="24"/>
                  </a:lnTo>
                  <a:lnTo>
                    <a:pt x="1032" y="24"/>
                  </a:lnTo>
                  <a:lnTo>
                    <a:pt x="1056" y="18"/>
                  </a:lnTo>
                  <a:lnTo>
                    <a:pt x="1086" y="18"/>
                  </a:lnTo>
                  <a:lnTo>
                    <a:pt x="1110" y="18"/>
                  </a:lnTo>
                  <a:lnTo>
                    <a:pt x="1140" y="12"/>
                  </a:lnTo>
                  <a:lnTo>
                    <a:pt x="1164" y="12"/>
                  </a:lnTo>
                  <a:lnTo>
                    <a:pt x="1188" y="12"/>
                  </a:lnTo>
                  <a:lnTo>
                    <a:pt x="1218" y="6"/>
                  </a:lnTo>
                  <a:lnTo>
                    <a:pt x="1242" y="6"/>
                  </a:lnTo>
                  <a:lnTo>
                    <a:pt x="1272" y="6"/>
                  </a:lnTo>
                  <a:lnTo>
                    <a:pt x="1296" y="6"/>
                  </a:lnTo>
                  <a:lnTo>
                    <a:pt x="1326" y="6"/>
                  </a:lnTo>
                  <a:lnTo>
                    <a:pt x="1350" y="0"/>
                  </a:lnTo>
                  <a:lnTo>
                    <a:pt x="1380" y="0"/>
                  </a:lnTo>
                  <a:lnTo>
                    <a:pt x="1404" y="0"/>
                  </a:lnTo>
                  <a:lnTo>
                    <a:pt x="1434" y="0"/>
                  </a:lnTo>
                  <a:lnTo>
                    <a:pt x="1458" y="0"/>
                  </a:lnTo>
                  <a:lnTo>
                    <a:pt x="1488" y="0"/>
                  </a:lnTo>
                  <a:lnTo>
                    <a:pt x="1518" y="0"/>
                  </a:lnTo>
                  <a:lnTo>
                    <a:pt x="1572" y="409"/>
                  </a:lnTo>
                  <a:lnTo>
                    <a:pt x="1380" y="811"/>
                  </a:lnTo>
                  <a:close/>
                </a:path>
              </a:pathLst>
            </a:custGeom>
            <a:solidFill>
              <a:srgbClr val="66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1"/>
            <p:cNvSpPr>
              <a:spLocks/>
            </p:cNvSpPr>
            <p:nvPr/>
          </p:nvSpPr>
          <p:spPr bwMode="auto">
            <a:xfrm>
              <a:off x="2214" y="2899"/>
              <a:ext cx="1320" cy="559"/>
            </a:xfrm>
            <a:custGeom>
              <a:avLst/>
              <a:gdLst>
                <a:gd name="T0" fmla="*/ 1302 w 1320"/>
                <a:gd name="T1" fmla="*/ 6 h 559"/>
                <a:gd name="T2" fmla="*/ 1260 w 1320"/>
                <a:gd name="T3" fmla="*/ 18 h 559"/>
                <a:gd name="T4" fmla="*/ 1224 w 1320"/>
                <a:gd name="T5" fmla="*/ 24 h 559"/>
                <a:gd name="T6" fmla="*/ 1182 w 1320"/>
                <a:gd name="T7" fmla="*/ 36 h 559"/>
                <a:gd name="T8" fmla="*/ 1134 w 1320"/>
                <a:gd name="T9" fmla="*/ 42 h 559"/>
                <a:gd name="T10" fmla="*/ 1092 w 1320"/>
                <a:gd name="T11" fmla="*/ 54 h 559"/>
                <a:gd name="T12" fmla="*/ 1044 w 1320"/>
                <a:gd name="T13" fmla="*/ 60 h 559"/>
                <a:gd name="T14" fmla="*/ 1002 w 1320"/>
                <a:gd name="T15" fmla="*/ 66 h 559"/>
                <a:gd name="T16" fmla="*/ 954 w 1320"/>
                <a:gd name="T17" fmla="*/ 72 h 559"/>
                <a:gd name="T18" fmla="*/ 906 w 1320"/>
                <a:gd name="T19" fmla="*/ 78 h 559"/>
                <a:gd name="T20" fmla="*/ 852 w 1320"/>
                <a:gd name="T21" fmla="*/ 84 h 559"/>
                <a:gd name="T22" fmla="*/ 804 w 1320"/>
                <a:gd name="T23" fmla="*/ 90 h 559"/>
                <a:gd name="T24" fmla="*/ 756 w 1320"/>
                <a:gd name="T25" fmla="*/ 96 h 559"/>
                <a:gd name="T26" fmla="*/ 702 w 1320"/>
                <a:gd name="T27" fmla="*/ 102 h 559"/>
                <a:gd name="T28" fmla="*/ 678 w 1320"/>
                <a:gd name="T29" fmla="*/ 102 h 559"/>
                <a:gd name="T30" fmla="*/ 624 w 1320"/>
                <a:gd name="T31" fmla="*/ 108 h 559"/>
                <a:gd name="T32" fmla="*/ 570 w 1320"/>
                <a:gd name="T33" fmla="*/ 114 h 559"/>
                <a:gd name="T34" fmla="*/ 516 w 1320"/>
                <a:gd name="T35" fmla="*/ 114 h 559"/>
                <a:gd name="T36" fmla="*/ 462 w 1320"/>
                <a:gd name="T37" fmla="*/ 120 h 559"/>
                <a:gd name="T38" fmla="*/ 408 w 1320"/>
                <a:gd name="T39" fmla="*/ 120 h 559"/>
                <a:gd name="T40" fmla="*/ 354 w 1320"/>
                <a:gd name="T41" fmla="*/ 120 h 559"/>
                <a:gd name="T42" fmla="*/ 300 w 1320"/>
                <a:gd name="T43" fmla="*/ 126 h 559"/>
                <a:gd name="T44" fmla="*/ 246 w 1320"/>
                <a:gd name="T45" fmla="*/ 126 h 559"/>
                <a:gd name="T46" fmla="*/ 192 w 1320"/>
                <a:gd name="T47" fmla="*/ 126 h 559"/>
                <a:gd name="T48" fmla="*/ 138 w 1320"/>
                <a:gd name="T49" fmla="*/ 126 h 559"/>
                <a:gd name="T50" fmla="*/ 78 w 1320"/>
                <a:gd name="T51" fmla="*/ 126 h 559"/>
                <a:gd name="T52" fmla="*/ 24 w 1320"/>
                <a:gd name="T53" fmla="*/ 120 h 559"/>
                <a:gd name="T54" fmla="*/ 0 w 1320"/>
                <a:gd name="T55" fmla="*/ 553 h 559"/>
                <a:gd name="T56" fmla="*/ 54 w 1320"/>
                <a:gd name="T57" fmla="*/ 553 h 559"/>
                <a:gd name="T58" fmla="*/ 108 w 1320"/>
                <a:gd name="T59" fmla="*/ 559 h 559"/>
                <a:gd name="T60" fmla="*/ 162 w 1320"/>
                <a:gd name="T61" fmla="*/ 559 h 559"/>
                <a:gd name="T62" fmla="*/ 216 w 1320"/>
                <a:gd name="T63" fmla="*/ 559 h 559"/>
                <a:gd name="T64" fmla="*/ 270 w 1320"/>
                <a:gd name="T65" fmla="*/ 559 h 559"/>
                <a:gd name="T66" fmla="*/ 330 w 1320"/>
                <a:gd name="T67" fmla="*/ 553 h 559"/>
                <a:gd name="T68" fmla="*/ 384 w 1320"/>
                <a:gd name="T69" fmla="*/ 553 h 559"/>
                <a:gd name="T70" fmla="*/ 438 w 1320"/>
                <a:gd name="T71" fmla="*/ 553 h 559"/>
                <a:gd name="T72" fmla="*/ 492 w 1320"/>
                <a:gd name="T73" fmla="*/ 553 h 559"/>
                <a:gd name="T74" fmla="*/ 546 w 1320"/>
                <a:gd name="T75" fmla="*/ 547 h 559"/>
                <a:gd name="T76" fmla="*/ 600 w 1320"/>
                <a:gd name="T77" fmla="*/ 541 h 559"/>
                <a:gd name="T78" fmla="*/ 648 w 1320"/>
                <a:gd name="T79" fmla="*/ 541 h 559"/>
                <a:gd name="T80" fmla="*/ 702 w 1320"/>
                <a:gd name="T81" fmla="*/ 535 h 559"/>
                <a:gd name="T82" fmla="*/ 726 w 1320"/>
                <a:gd name="T83" fmla="*/ 535 h 559"/>
                <a:gd name="T84" fmla="*/ 780 w 1320"/>
                <a:gd name="T85" fmla="*/ 529 h 559"/>
                <a:gd name="T86" fmla="*/ 828 w 1320"/>
                <a:gd name="T87" fmla="*/ 523 h 559"/>
                <a:gd name="T88" fmla="*/ 882 w 1320"/>
                <a:gd name="T89" fmla="*/ 517 h 559"/>
                <a:gd name="T90" fmla="*/ 930 w 1320"/>
                <a:gd name="T91" fmla="*/ 511 h 559"/>
                <a:gd name="T92" fmla="*/ 978 w 1320"/>
                <a:gd name="T93" fmla="*/ 505 h 559"/>
                <a:gd name="T94" fmla="*/ 1026 w 1320"/>
                <a:gd name="T95" fmla="*/ 493 h 559"/>
                <a:gd name="T96" fmla="*/ 1068 w 1320"/>
                <a:gd name="T97" fmla="*/ 487 h 559"/>
                <a:gd name="T98" fmla="*/ 1116 w 1320"/>
                <a:gd name="T99" fmla="*/ 481 h 559"/>
                <a:gd name="T100" fmla="*/ 1158 w 1320"/>
                <a:gd name="T101" fmla="*/ 469 h 559"/>
                <a:gd name="T102" fmla="*/ 1200 w 1320"/>
                <a:gd name="T103" fmla="*/ 463 h 559"/>
                <a:gd name="T104" fmla="*/ 1242 w 1320"/>
                <a:gd name="T105" fmla="*/ 451 h 559"/>
                <a:gd name="T106" fmla="*/ 1284 w 1320"/>
                <a:gd name="T107" fmla="*/ 445 h 559"/>
                <a:gd name="T108" fmla="*/ 1320 w 1320"/>
                <a:gd name="T109" fmla="*/ 433 h 5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0" h="559">
                  <a:moveTo>
                    <a:pt x="1320" y="0"/>
                  </a:moveTo>
                  <a:lnTo>
                    <a:pt x="1302" y="6"/>
                  </a:lnTo>
                  <a:lnTo>
                    <a:pt x="1284" y="12"/>
                  </a:lnTo>
                  <a:lnTo>
                    <a:pt x="1260" y="18"/>
                  </a:lnTo>
                  <a:lnTo>
                    <a:pt x="1242" y="18"/>
                  </a:lnTo>
                  <a:lnTo>
                    <a:pt x="1224" y="24"/>
                  </a:lnTo>
                  <a:lnTo>
                    <a:pt x="1200" y="30"/>
                  </a:lnTo>
                  <a:lnTo>
                    <a:pt x="1182" y="36"/>
                  </a:lnTo>
                  <a:lnTo>
                    <a:pt x="1158" y="36"/>
                  </a:lnTo>
                  <a:lnTo>
                    <a:pt x="1134" y="42"/>
                  </a:lnTo>
                  <a:lnTo>
                    <a:pt x="1116" y="48"/>
                  </a:lnTo>
                  <a:lnTo>
                    <a:pt x="1092" y="54"/>
                  </a:lnTo>
                  <a:lnTo>
                    <a:pt x="1068" y="54"/>
                  </a:lnTo>
                  <a:lnTo>
                    <a:pt x="1044" y="60"/>
                  </a:lnTo>
                  <a:lnTo>
                    <a:pt x="1026" y="60"/>
                  </a:lnTo>
                  <a:lnTo>
                    <a:pt x="1002" y="66"/>
                  </a:lnTo>
                  <a:lnTo>
                    <a:pt x="978" y="72"/>
                  </a:lnTo>
                  <a:lnTo>
                    <a:pt x="954" y="72"/>
                  </a:lnTo>
                  <a:lnTo>
                    <a:pt x="930" y="78"/>
                  </a:lnTo>
                  <a:lnTo>
                    <a:pt x="906" y="78"/>
                  </a:lnTo>
                  <a:lnTo>
                    <a:pt x="882" y="84"/>
                  </a:lnTo>
                  <a:lnTo>
                    <a:pt x="852" y="84"/>
                  </a:lnTo>
                  <a:lnTo>
                    <a:pt x="828" y="90"/>
                  </a:lnTo>
                  <a:lnTo>
                    <a:pt x="804" y="90"/>
                  </a:lnTo>
                  <a:lnTo>
                    <a:pt x="780" y="96"/>
                  </a:lnTo>
                  <a:lnTo>
                    <a:pt x="756" y="96"/>
                  </a:lnTo>
                  <a:lnTo>
                    <a:pt x="726" y="102"/>
                  </a:lnTo>
                  <a:lnTo>
                    <a:pt x="702" y="102"/>
                  </a:lnTo>
                  <a:lnTo>
                    <a:pt x="678" y="102"/>
                  </a:lnTo>
                  <a:lnTo>
                    <a:pt x="648" y="108"/>
                  </a:lnTo>
                  <a:lnTo>
                    <a:pt x="624" y="108"/>
                  </a:lnTo>
                  <a:lnTo>
                    <a:pt x="600" y="108"/>
                  </a:lnTo>
                  <a:lnTo>
                    <a:pt x="570" y="114"/>
                  </a:lnTo>
                  <a:lnTo>
                    <a:pt x="546" y="114"/>
                  </a:lnTo>
                  <a:lnTo>
                    <a:pt x="516" y="114"/>
                  </a:lnTo>
                  <a:lnTo>
                    <a:pt x="492" y="120"/>
                  </a:lnTo>
                  <a:lnTo>
                    <a:pt x="462" y="120"/>
                  </a:lnTo>
                  <a:lnTo>
                    <a:pt x="438" y="120"/>
                  </a:lnTo>
                  <a:lnTo>
                    <a:pt x="408" y="120"/>
                  </a:lnTo>
                  <a:lnTo>
                    <a:pt x="384" y="120"/>
                  </a:lnTo>
                  <a:lnTo>
                    <a:pt x="354" y="120"/>
                  </a:lnTo>
                  <a:lnTo>
                    <a:pt x="330" y="120"/>
                  </a:lnTo>
                  <a:lnTo>
                    <a:pt x="300" y="126"/>
                  </a:lnTo>
                  <a:lnTo>
                    <a:pt x="270" y="126"/>
                  </a:lnTo>
                  <a:lnTo>
                    <a:pt x="246" y="126"/>
                  </a:lnTo>
                  <a:lnTo>
                    <a:pt x="216" y="126"/>
                  </a:lnTo>
                  <a:lnTo>
                    <a:pt x="192" y="126"/>
                  </a:lnTo>
                  <a:lnTo>
                    <a:pt x="162" y="126"/>
                  </a:lnTo>
                  <a:lnTo>
                    <a:pt x="138" y="126"/>
                  </a:lnTo>
                  <a:lnTo>
                    <a:pt x="108" y="126"/>
                  </a:lnTo>
                  <a:lnTo>
                    <a:pt x="78" y="126"/>
                  </a:lnTo>
                  <a:lnTo>
                    <a:pt x="54" y="120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553"/>
                  </a:lnTo>
                  <a:lnTo>
                    <a:pt x="24" y="553"/>
                  </a:lnTo>
                  <a:lnTo>
                    <a:pt x="54" y="553"/>
                  </a:lnTo>
                  <a:lnTo>
                    <a:pt x="78" y="559"/>
                  </a:lnTo>
                  <a:lnTo>
                    <a:pt x="108" y="559"/>
                  </a:lnTo>
                  <a:lnTo>
                    <a:pt x="138" y="559"/>
                  </a:lnTo>
                  <a:lnTo>
                    <a:pt x="162" y="559"/>
                  </a:lnTo>
                  <a:lnTo>
                    <a:pt x="192" y="559"/>
                  </a:lnTo>
                  <a:lnTo>
                    <a:pt x="216" y="559"/>
                  </a:lnTo>
                  <a:lnTo>
                    <a:pt x="246" y="559"/>
                  </a:lnTo>
                  <a:lnTo>
                    <a:pt x="270" y="559"/>
                  </a:lnTo>
                  <a:lnTo>
                    <a:pt x="300" y="559"/>
                  </a:lnTo>
                  <a:lnTo>
                    <a:pt x="330" y="553"/>
                  </a:lnTo>
                  <a:lnTo>
                    <a:pt x="354" y="553"/>
                  </a:lnTo>
                  <a:lnTo>
                    <a:pt x="384" y="553"/>
                  </a:lnTo>
                  <a:lnTo>
                    <a:pt x="408" y="553"/>
                  </a:lnTo>
                  <a:lnTo>
                    <a:pt x="438" y="553"/>
                  </a:lnTo>
                  <a:lnTo>
                    <a:pt x="462" y="553"/>
                  </a:lnTo>
                  <a:lnTo>
                    <a:pt x="492" y="553"/>
                  </a:lnTo>
                  <a:lnTo>
                    <a:pt x="516" y="547"/>
                  </a:lnTo>
                  <a:lnTo>
                    <a:pt x="546" y="547"/>
                  </a:lnTo>
                  <a:lnTo>
                    <a:pt x="570" y="547"/>
                  </a:lnTo>
                  <a:lnTo>
                    <a:pt x="600" y="541"/>
                  </a:lnTo>
                  <a:lnTo>
                    <a:pt x="624" y="541"/>
                  </a:lnTo>
                  <a:lnTo>
                    <a:pt x="648" y="541"/>
                  </a:lnTo>
                  <a:lnTo>
                    <a:pt x="678" y="535"/>
                  </a:lnTo>
                  <a:lnTo>
                    <a:pt x="702" y="535"/>
                  </a:lnTo>
                  <a:lnTo>
                    <a:pt x="726" y="535"/>
                  </a:lnTo>
                  <a:lnTo>
                    <a:pt x="756" y="529"/>
                  </a:lnTo>
                  <a:lnTo>
                    <a:pt x="780" y="529"/>
                  </a:lnTo>
                  <a:lnTo>
                    <a:pt x="804" y="523"/>
                  </a:lnTo>
                  <a:lnTo>
                    <a:pt x="828" y="523"/>
                  </a:lnTo>
                  <a:lnTo>
                    <a:pt x="852" y="517"/>
                  </a:lnTo>
                  <a:lnTo>
                    <a:pt x="882" y="517"/>
                  </a:lnTo>
                  <a:lnTo>
                    <a:pt x="906" y="511"/>
                  </a:lnTo>
                  <a:lnTo>
                    <a:pt x="930" y="511"/>
                  </a:lnTo>
                  <a:lnTo>
                    <a:pt x="954" y="505"/>
                  </a:lnTo>
                  <a:lnTo>
                    <a:pt x="978" y="505"/>
                  </a:lnTo>
                  <a:lnTo>
                    <a:pt x="1002" y="499"/>
                  </a:lnTo>
                  <a:lnTo>
                    <a:pt x="1026" y="493"/>
                  </a:lnTo>
                  <a:lnTo>
                    <a:pt x="1044" y="493"/>
                  </a:lnTo>
                  <a:lnTo>
                    <a:pt x="1068" y="487"/>
                  </a:lnTo>
                  <a:lnTo>
                    <a:pt x="1092" y="487"/>
                  </a:lnTo>
                  <a:lnTo>
                    <a:pt x="1116" y="481"/>
                  </a:lnTo>
                  <a:lnTo>
                    <a:pt x="1134" y="475"/>
                  </a:lnTo>
                  <a:lnTo>
                    <a:pt x="1158" y="469"/>
                  </a:lnTo>
                  <a:lnTo>
                    <a:pt x="1182" y="469"/>
                  </a:lnTo>
                  <a:lnTo>
                    <a:pt x="1200" y="463"/>
                  </a:lnTo>
                  <a:lnTo>
                    <a:pt x="1224" y="457"/>
                  </a:lnTo>
                  <a:lnTo>
                    <a:pt x="1242" y="451"/>
                  </a:lnTo>
                  <a:lnTo>
                    <a:pt x="1260" y="451"/>
                  </a:lnTo>
                  <a:lnTo>
                    <a:pt x="1284" y="445"/>
                  </a:lnTo>
                  <a:lnTo>
                    <a:pt x="1302" y="439"/>
                  </a:lnTo>
                  <a:lnTo>
                    <a:pt x="1320" y="43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4D1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2"/>
            <p:cNvSpPr>
              <a:spLocks/>
            </p:cNvSpPr>
            <p:nvPr/>
          </p:nvSpPr>
          <p:spPr bwMode="auto">
            <a:xfrm>
              <a:off x="2214" y="2623"/>
              <a:ext cx="1320" cy="408"/>
            </a:xfrm>
            <a:custGeom>
              <a:avLst/>
              <a:gdLst>
                <a:gd name="T0" fmla="*/ 1320 w 1320"/>
                <a:gd name="T1" fmla="*/ 282 h 408"/>
                <a:gd name="T2" fmla="*/ 1302 w 1320"/>
                <a:gd name="T3" fmla="*/ 288 h 408"/>
                <a:gd name="T4" fmla="*/ 1284 w 1320"/>
                <a:gd name="T5" fmla="*/ 294 h 408"/>
                <a:gd name="T6" fmla="*/ 1260 w 1320"/>
                <a:gd name="T7" fmla="*/ 294 h 408"/>
                <a:gd name="T8" fmla="*/ 1242 w 1320"/>
                <a:gd name="T9" fmla="*/ 300 h 408"/>
                <a:gd name="T10" fmla="*/ 1224 w 1320"/>
                <a:gd name="T11" fmla="*/ 306 h 408"/>
                <a:gd name="T12" fmla="*/ 1200 w 1320"/>
                <a:gd name="T13" fmla="*/ 312 h 408"/>
                <a:gd name="T14" fmla="*/ 1182 w 1320"/>
                <a:gd name="T15" fmla="*/ 318 h 408"/>
                <a:gd name="T16" fmla="*/ 1158 w 1320"/>
                <a:gd name="T17" fmla="*/ 318 h 408"/>
                <a:gd name="T18" fmla="*/ 1134 w 1320"/>
                <a:gd name="T19" fmla="*/ 324 h 408"/>
                <a:gd name="T20" fmla="*/ 1116 w 1320"/>
                <a:gd name="T21" fmla="*/ 330 h 408"/>
                <a:gd name="T22" fmla="*/ 1092 w 1320"/>
                <a:gd name="T23" fmla="*/ 330 h 408"/>
                <a:gd name="T24" fmla="*/ 1068 w 1320"/>
                <a:gd name="T25" fmla="*/ 336 h 408"/>
                <a:gd name="T26" fmla="*/ 1044 w 1320"/>
                <a:gd name="T27" fmla="*/ 342 h 408"/>
                <a:gd name="T28" fmla="*/ 1026 w 1320"/>
                <a:gd name="T29" fmla="*/ 342 h 408"/>
                <a:gd name="T30" fmla="*/ 1002 w 1320"/>
                <a:gd name="T31" fmla="*/ 348 h 408"/>
                <a:gd name="T32" fmla="*/ 978 w 1320"/>
                <a:gd name="T33" fmla="*/ 354 h 408"/>
                <a:gd name="T34" fmla="*/ 954 w 1320"/>
                <a:gd name="T35" fmla="*/ 354 h 408"/>
                <a:gd name="T36" fmla="*/ 930 w 1320"/>
                <a:gd name="T37" fmla="*/ 360 h 408"/>
                <a:gd name="T38" fmla="*/ 906 w 1320"/>
                <a:gd name="T39" fmla="*/ 360 h 408"/>
                <a:gd name="T40" fmla="*/ 882 w 1320"/>
                <a:gd name="T41" fmla="*/ 366 h 408"/>
                <a:gd name="T42" fmla="*/ 852 w 1320"/>
                <a:gd name="T43" fmla="*/ 366 h 408"/>
                <a:gd name="T44" fmla="*/ 828 w 1320"/>
                <a:gd name="T45" fmla="*/ 372 h 408"/>
                <a:gd name="T46" fmla="*/ 804 w 1320"/>
                <a:gd name="T47" fmla="*/ 372 h 408"/>
                <a:gd name="T48" fmla="*/ 780 w 1320"/>
                <a:gd name="T49" fmla="*/ 378 h 408"/>
                <a:gd name="T50" fmla="*/ 756 w 1320"/>
                <a:gd name="T51" fmla="*/ 378 h 408"/>
                <a:gd name="T52" fmla="*/ 726 w 1320"/>
                <a:gd name="T53" fmla="*/ 384 h 408"/>
                <a:gd name="T54" fmla="*/ 702 w 1320"/>
                <a:gd name="T55" fmla="*/ 384 h 408"/>
                <a:gd name="T56" fmla="*/ 702 w 1320"/>
                <a:gd name="T57" fmla="*/ 384 h 408"/>
                <a:gd name="T58" fmla="*/ 678 w 1320"/>
                <a:gd name="T59" fmla="*/ 384 h 408"/>
                <a:gd name="T60" fmla="*/ 648 w 1320"/>
                <a:gd name="T61" fmla="*/ 390 h 408"/>
                <a:gd name="T62" fmla="*/ 624 w 1320"/>
                <a:gd name="T63" fmla="*/ 390 h 408"/>
                <a:gd name="T64" fmla="*/ 600 w 1320"/>
                <a:gd name="T65" fmla="*/ 390 h 408"/>
                <a:gd name="T66" fmla="*/ 570 w 1320"/>
                <a:gd name="T67" fmla="*/ 396 h 408"/>
                <a:gd name="T68" fmla="*/ 546 w 1320"/>
                <a:gd name="T69" fmla="*/ 396 h 408"/>
                <a:gd name="T70" fmla="*/ 516 w 1320"/>
                <a:gd name="T71" fmla="*/ 396 h 408"/>
                <a:gd name="T72" fmla="*/ 492 w 1320"/>
                <a:gd name="T73" fmla="*/ 402 h 408"/>
                <a:gd name="T74" fmla="*/ 462 w 1320"/>
                <a:gd name="T75" fmla="*/ 402 h 408"/>
                <a:gd name="T76" fmla="*/ 438 w 1320"/>
                <a:gd name="T77" fmla="*/ 402 h 408"/>
                <a:gd name="T78" fmla="*/ 408 w 1320"/>
                <a:gd name="T79" fmla="*/ 402 h 408"/>
                <a:gd name="T80" fmla="*/ 384 w 1320"/>
                <a:gd name="T81" fmla="*/ 402 h 408"/>
                <a:gd name="T82" fmla="*/ 354 w 1320"/>
                <a:gd name="T83" fmla="*/ 402 h 408"/>
                <a:gd name="T84" fmla="*/ 330 w 1320"/>
                <a:gd name="T85" fmla="*/ 402 h 408"/>
                <a:gd name="T86" fmla="*/ 300 w 1320"/>
                <a:gd name="T87" fmla="*/ 408 h 408"/>
                <a:gd name="T88" fmla="*/ 270 w 1320"/>
                <a:gd name="T89" fmla="*/ 408 h 408"/>
                <a:gd name="T90" fmla="*/ 246 w 1320"/>
                <a:gd name="T91" fmla="*/ 408 h 408"/>
                <a:gd name="T92" fmla="*/ 216 w 1320"/>
                <a:gd name="T93" fmla="*/ 408 h 408"/>
                <a:gd name="T94" fmla="*/ 192 w 1320"/>
                <a:gd name="T95" fmla="*/ 408 h 408"/>
                <a:gd name="T96" fmla="*/ 162 w 1320"/>
                <a:gd name="T97" fmla="*/ 408 h 408"/>
                <a:gd name="T98" fmla="*/ 138 w 1320"/>
                <a:gd name="T99" fmla="*/ 408 h 408"/>
                <a:gd name="T100" fmla="*/ 108 w 1320"/>
                <a:gd name="T101" fmla="*/ 408 h 408"/>
                <a:gd name="T102" fmla="*/ 78 w 1320"/>
                <a:gd name="T103" fmla="*/ 408 h 408"/>
                <a:gd name="T104" fmla="*/ 54 w 1320"/>
                <a:gd name="T105" fmla="*/ 402 h 408"/>
                <a:gd name="T106" fmla="*/ 24 w 1320"/>
                <a:gd name="T107" fmla="*/ 402 h 408"/>
                <a:gd name="T108" fmla="*/ 0 w 1320"/>
                <a:gd name="T109" fmla="*/ 402 h 408"/>
                <a:gd name="T110" fmla="*/ 192 w 1320"/>
                <a:gd name="T111" fmla="*/ 0 h 408"/>
                <a:gd name="T112" fmla="*/ 1320 w 1320"/>
                <a:gd name="T113" fmla="*/ 282 h 4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0" h="408">
                  <a:moveTo>
                    <a:pt x="1320" y="282"/>
                  </a:moveTo>
                  <a:lnTo>
                    <a:pt x="1302" y="288"/>
                  </a:lnTo>
                  <a:lnTo>
                    <a:pt x="1284" y="294"/>
                  </a:lnTo>
                  <a:lnTo>
                    <a:pt x="1260" y="294"/>
                  </a:lnTo>
                  <a:lnTo>
                    <a:pt x="1242" y="300"/>
                  </a:lnTo>
                  <a:lnTo>
                    <a:pt x="1224" y="306"/>
                  </a:lnTo>
                  <a:lnTo>
                    <a:pt x="1200" y="312"/>
                  </a:lnTo>
                  <a:lnTo>
                    <a:pt x="1182" y="318"/>
                  </a:lnTo>
                  <a:lnTo>
                    <a:pt x="1158" y="318"/>
                  </a:lnTo>
                  <a:lnTo>
                    <a:pt x="1134" y="324"/>
                  </a:lnTo>
                  <a:lnTo>
                    <a:pt x="1116" y="330"/>
                  </a:lnTo>
                  <a:lnTo>
                    <a:pt x="1092" y="330"/>
                  </a:lnTo>
                  <a:lnTo>
                    <a:pt x="1068" y="336"/>
                  </a:lnTo>
                  <a:lnTo>
                    <a:pt x="1044" y="342"/>
                  </a:lnTo>
                  <a:lnTo>
                    <a:pt x="1026" y="342"/>
                  </a:lnTo>
                  <a:lnTo>
                    <a:pt x="1002" y="348"/>
                  </a:lnTo>
                  <a:lnTo>
                    <a:pt x="978" y="354"/>
                  </a:lnTo>
                  <a:lnTo>
                    <a:pt x="954" y="354"/>
                  </a:lnTo>
                  <a:lnTo>
                    <a:pt x="930" y="360"/>
                  </a:lnTo>
                  <a:lnTo>
                    <a:pt x="906" y="360"/>
                  </a:lnTo>
                  <a:lnTo>
                    <a:pt x="882" y="366"/>
                  </a:lnTo>
                  <a:lnTo>
                    <a:pt x="852" y="366"/>
                  </a:lnTo>
                  <a:lnTo>
                    <a:pt x="828" y="372"/>
                  </a:lnTo>
                  <a:lnTo>
                    <a:pt x="804" y="372"/>
                  </a:lnTo>
                  <a:lnTo>
                    <a:pt x="780" y="378"/>
                  </a:lnTo>
                  <a:lnTo>
                    <a:pt x="756" y="378"/>
                  </a:lnTo>
                  <a:lnTo>
                    <a:pt x="726" y="384"/>
                  </a:lnTo>
                  <a:lnTo>
                    <a:pt x="702" y="384"/>
                  </a:lnTo>
                  <a:lnTo>
                    <a:pt x="678" y="384"/>
                  </a:lnTo>
                  <a:lnTo>
                    <a:pt x="648" y="390"/>
                  </a:lnTo>
                  <a:lnTo>
                    <a:pt x="624" y="390"/>
                  </a:lnTo>
                  <a:lnTo>
                    <a:pt x="600" y="390"/>
                  </a:lnTo>
                  <a:lnTo>
                    <a:pt x="570" y="396"/>
                  </a:lnTo>
                  <a:lnTo>
                    <a:pt x="546" y="396"/>
                  </a:lnTo>
                  <a:lnTo>
                    <a:pt x="516" y="396"/>
                  </a:lnTo>
                  <a:lnTo>
                    <a:pt x="492" y="402"/>
                  </a:lnTo>
                  <a:lnTo>
                    <a:pt x="462" y="402"/>
                  </a:lnTo>
                  <a:lnTo>
                    <a:pt x="438" y="402"/>
                  </a:lnTo>
                  <a:lnTo>
                    <a:pt x="408" y="402"/>
                  </a:lnTo>
                  <a:lnTo>
                    <a:pt x="384" y="402"/>
                  </a:lnTo>
                  <a:lnTo>
                    <a:pt x="354" y="402"/>
                  </a:lnTo>
                  <a:lnTo>
                    <a:pt x="330" y="402"/>
                  </a:lnTo>
                  <a:lnTo>
                    <a:pt x="300" y="408"/>
                  </a:lnTo>
                  <a:lnTo>
                    <a:pt x="270" y="408"/>
                  </a:lnTo>
                  <a:lnTo>
                    <a:pt x="246" y="408"/>
                  </a:lnTo>
                  <a:lnTo>
                    <a:pt x="216" y="408"/>
                  </a:lnTo>
                  <a:lnTo>
                    <a:pt x="192" y="408"/>
                  </a:lnTo>
                  <a:lnTo>
                    <a:pt x="162" y="408"/>
                  </a:lnTo>
                  <a:lnTo>
                    <a:pt x="138" y="408"/>
                  </a:lnTo>
                  <a:lnTo>
                    <a:pt x="108" y="408"/>
                  </a:lnTo>
                  <a:lnTo>
                    <a:pt x="78" y="408"/>
                  </a:lnTo>
                  <a:lnTo>
                    <a:pt x="54" y="402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192" y="0"/>
                  </a:lnTo>
                  <a:lnTo>
                    <a:pt x="1320" y="28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Rectangle 23"/>
            <p:cNvSpPr>
              <a:spLocks noChangeArrowheads="1"/>
            </p:cNvSpPr>
            <p:nvPr/>
          </p:nvSpPr>
          <p:spPr bwMode="auto">
            <a:xfrm>
              <a:off x="3480" y="2688"/>
              <a:ext cx="2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latin typeface="Verdana" pitchFamily="34" charset="0"/>
                </a:rPr>
                <a:t>7%</a:t>
              </a:r>
              <a:endParaRPr lang="en-US" sz="1800">
                <a:latin typeface="Garamond" pitchFamily="18" charset="0"/>
              </a:endParaRPr>
            </a:p>
          </p:txBody>
        </p:sp>
        <p:sp>
          <p:nvSpPr>
            <p:cNvPr id="8222" name="Rectangle 24"/>
            <p:cNvSpPr>
              <a:spLocks noChangeArrowheads="1"/>
            </p:cNvSpPr>
            <p:nvPr/>
          </p:nvSpPr>
          <p:spPr bwMode="auto">
            <a:xfrm>
              <a:off x="2472" y="2784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latin typeface="Verdana" pitchFamily="34" charset="0"/>
                </a:rPr>
                <a:t>15%</a:t>
              </a:r>
              <a:endParaRPr lang="en-US" sz="1800">
                <a:latin typeface="Garamond" pitchFamily="18" charset="0"/>
              </a:endParaRPr>
            </a:p>
          </p:txBody>
        </p:sp>
        <p:sp>
          <p:nvSpPr>
            <p:cNvPr id="8223" name="Rectangle 25"/>
            <p:cNvSpPr>
              <a:spLocks noChangeArrowheads="1"/>
            </p:cNvSpPr>
            <p:nvPr/>
          </p:nvSpPr>
          <p:spPr bwMode="auto">
            <a:xfrm>
              <a:off x="1224" y="2448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47%</a:t>
              </a:r>
              <a:endParaRPr lang="en-US" sz="1800">
                <a:latin typeface="Garamond" pitchFamily="18" charset="0"/>
              </a:endParaRPr>
            </a:p>
          </p:txBody>
        </p:sp>
        <p:sp>
          <p:nvSpPr>
            <p:cNvPr id="8224" name="Rectangle 26"/>
            <p:cNvSpPr>
              <a:spLocks noChangeArrowheads="1"/>
            </p:cNvSpPr>
            <p:nvPr/>
          </p:nvSpPr>
          <p:spPr bwMode="auto">
            <a:xfrm>
              <a:off x="2424" y="2208"/>
              <a:ext cx="2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9%</a:t>
              </a:r>
              <a:endParaRPr lang="en-US" sz="1800">
                <a:latin typeface="Garamond" pitchFamily="18" charset="0"/>
              </a:endParaRPr>
            </a:p>
          </p:txBody>
        </p:sp>
        <p:sp>
          <p:nvSpPr>
            <p:cNvPr id="8225" name="Rectangle 27"/>
            <p:cNvSpPr>
              <a:spLocks noChangeArrowheads="1"/>
            </p:cNvSpPr>
            <p:nvPr/>
          </p:nvSpPr>
          <p:spPr bwMode="auto">
            <a:xfrm>
              <a:off x="3096" y="2256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latin typeface="Verdana" pitchFamily="34" charset="0"/>
                </a:rPr>
                <a:t>12%</a:t>
              </a:r>
              <a:endParaRPr lang="en-US" sz="1800">
                <a:latin typeface="Garamond" pitchFamily="18" charset="0"/>
              </a:endParaRPr>
            </a:p>
          </p:txBody>
        </p:sp>
        <p:sp>
          <p:nvSpPr>
            <p:cNvPr id="8226" name="Rectangle 28"/>
            <p:cNvSpPr>
              <a:spLocks noChangeArrowheads="1"/>
            </p:cNvSpPr>
            <p:nvPr/>
          </p:nvSpPr>
          <p:spPr bwMode="auto">
            <a:xfrm>
              <a:off x="3672" y="2496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10%</a:t>
              </a:r>
              <a:endParaRPr lang="en-US" sz="1800">
                <a:latin typeface="Garamond" pitchFamily="18" charset="0"/>
              </a:endParaRPr>
            </a:p>
          </p:txBody>
        </p:sp>
      </p:grpSp>
      <p:sp>
        <p:nvSpPr>
          <p:cNvPr id="8199" name="Rectangle 30"/>
          <p:cNvSpPr>
            <a:spLocks noChangeArrowheads="1"/>
          </p:cNvSpPr>
          <p:nvPr/>
        </p:nvSpPr>
        <p:spPr bwMode="auto">
          <a:xfrm>
            <a:off x="5791200" y="5057775"/>
            <a:ext cx="1828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Process improvement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new products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8200" name="Rectangle 32"/>
          <p:cNvSpPr>
            <a:spLocks noChangeArrowheads="1"/>
          </p:cNvSpPr>
          <p:nvPr/>
        </p:nvSpPr>
        <p:spPr bwMode="auto">
          <a:xfrm>
            <a:off x="3581400" y="5486400"/>
            <a:ext cx="160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New/Upgraded stations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8201" name="Rectangle 34"/>
          <p:cNvSpPr>
            <a:spLocks noChangeArrowheads="1"/>
          </p:cNvSpPr>
          <p:nvPr/>
        </p:nvSpPr>
        <p:spPr bwMode="auto">
          <a:xfrm>
            <a:off x="914400" y="2971800"/>
            <a:ext cx="190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Operate and maintain stations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8202" name="Rectangle 36"/>
          <p:cNvSpPr>
            <a:spLocks noChangeArrowheads="1"/>
          </p:cNvSpPr>
          <p:nvPr/>
        </p:nvSpPr>
        <p:spPr bwMode="auto">
          <a:xfrm>
            <a:off x="3714750" y="3048000"/>
            <a:ext cx="1466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DataCenters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8203" name="Rectangle 38"/>
          <p:cNvSpPr>
            <a:spLocks noChangeArrowheads="1"/>
          </p:cNvSpPr>
          <p:nvPr/>
        </p:nvSpPr>
        <p:spPr bwMode="auto">
          <a:xfrm>
            <a:off x="5486400" y="3200400"/>
            <a:ext cx="2209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Real-time operations and response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8204" name="Rectangle 40"/>
          <p:cNvSpPr>
            <a:spLocks noChangeArrowheads="1"/>
          </p:cNvSpPr>
          <p:nvPr/>
        </p:nvSpPr>
        <p:spPr bwMode="auto">
          <a:xfrm>
            <a:off x="6553200" y="4038600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Management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715000" cy="1143000"/>
          </a:xfrm>
        </p:spPr>
        <p:txBody>
          <a:bodyPr/>
          <a:lstStyle/>
          <a:p>
            <a:pPr eaLnBrk="1" hangingPunct="1"/>
            <a:r>
              <a:rPr lang="en-US" smtClean="0"/>
              <a:t>Current Software Activities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ShakeMap</a:t>
            </a:r>
            <a:r>
              <a:rPr lang="en-US" dirty="0" smtClean="0"/>
              <a:t> Upgrade</a:t>
            </a:r>
          </a:p>
          <a:p>
            <a:pPr eaLnBrk="1" hangingPunct="1"/>
            <a:r>
              <a:rPr lang="en-US" dirty="0" smtClean="0"/>
              <a:t>Metadata management (SIS)</a:t>
            </a:r>
          </a:p>
          <a:p>
            <a:pPr eaLnBrk="1" hangingPunct="1"/>
            <a:r>
              <a:rPr lang="en-US" dirty="0" smtClean="0"/>
              <a:t>Station/Quake XML</a:t>
            </a:r>
          </a:p>
          <a:p>
            <a:pPr eaLnBrk="1" hangingPunct="1"/>
            <a:r>
              <a:rPr lang="en-US" dirty="0" smtClean="0"/>
              <a:t>Statewide ML analysis</a:t>
            </a:r>
          </a:p>
          <a:p>
            <a:pPr eaLnBrk="1" hangingPunct="1"/>
            <a:r>
              <a:rPr lang="en-US" dirty="0" smtClean="0"/>
              <a:t>National support of AQMS</a:t>
            </a:r>
          </a:p>
          <a:p>
            <a:pPr eaLnBrk="1" hangingPunct="1"/>
            <a:r>
              <a:rPr lang="en-US" dirty="0" smtClean="0"/>
              <a:t>Waveform exchange with CGS</a:t>
            </a:r>
          </a:p>
          <a:p>
            <a:pPr eaLnBrk="1" hangingPunct="1"/>
            <a:r>
              <a:rPr lang="en-US" dirty="0" smtClean="0"/>
              <a:t>RT Double Difference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Station/telemetry Upgrades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752600"/>
            <a:ext cx="3914775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ARRA</a:t>
            </a:r>
          </a:p>
          <a:p>
            <a:pPr lvl="1"/>
            <a:r>
              <a:rPr lang="en-US" dirty="0" smtClean="0"/>
              <a:t>Caltech -178 stations</a:t>
            </a:r>
          </a:p>
          <a:p>
            <a:pPr lvl="1"/>
            <a:r>
              <a:rPr lang="en-US" dirty="0" smtClean="0"/>
              <a:t>UCB – 47 stations</a:t>
            </a:r>
          </a:p>
          <a:p>
            <a:pPr lvl="1"/>
            <a:r>
              <a:rPr lang="en-US" dirty="0" smtClean="0"/>
              <a:t>NCSN - 8 stations</a:t>
            </a:r>
          </a:p>
          <a:p>
            <a:pPr lvl="1"/>
            <a:r>
              <a:rPr lang="en-US" dirty="0" smtClean="0"/>
              <a:t>Microwave expansion</a:t>
            </a:r>
          </a:p>
          <a:p>
            <a:r>
              <a:rPr lang="en-US" dirty="0" smtClean="0"/>
              <a:t>VA</a:t>
            </a:r>
          </a:p>
          <a:p>
            <a:pPr lvl="1"/>
            <a:r>
              <a:rPr lang="en-US" dirty="0" smtClean="0"/>
              <a:t>NSMP – 7 CA hospitals</a:t>
            </a:r>
          </a:p>
          <a:p>
            <a:r>
              <a:rPr lang="en-US" dirty="0" smtClean="0"/>
              <a:t>DOI</a:t>
            </a:r>
          </a:p>
          <a:p>
            <a:pPr lvl="1"/>
            <a:r>
              <a:rPr lang="en-US" dirty="0" smtClean="0"/>
              <a:t>NCSN - 5 microwave  facilities hardened</a:t>
            </a:r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1" y="1644532"/>
            <a:ext cx="3632987" cy="4782312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676400"/>
            <a:ext cx="43520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61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483</Words>
  <Application>Microsoft Macintosh PowerPoint</Application>
  <PresentationFormat>On-screen Show (4:3)</PresentationFormat>
  <Paragraphs>88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Brief Overview, Current Activities &amp; ARRA Improvements </vt:lpstr>
      <vt:lpstr>What is the CISN?</vt:lpstr>
      <vt:lpstr>Who is the CISN?</vt:lpstr>
      <vt:lpstr>Who is the CISN?</vt:lpstr>
      <vt:lpstr>CISN Goals</vt:lpstr>
      <vt:lpstr>2005 Funding</vt:lpstr>
      <vt:lpstr>CISN Expenditures</vt:lpstr>
      <vt:lpstr>Current Software Activities</vt:lpstr>
      <vt:lpstr>Station/telemetry Upgrades</vt:lpstr>
      <vt:lpstr>Installs/Upgrades CGS SMIP</vt:lpstr>
      <vt:lpstr>NetQuakes</vt:lpstr>
      <vt:lpstr>PowerPoint Presentation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California  Integrated Seismic Network</dc:title>
  <dc:creator>David Oppenheimer</dc:creator>
  <cp:lastModifiedBy>Ken Hudnut</cp:lastModifiedBy>
  <cp:revision>47</cp:revision>
  <dcterms:created xsi:type="dcterms:W3CDTF">2001-01-08T21:56:54Z</dcterms:created>
  <dcterms:modified xsi:type="dcterms:W3CDTF">2011-12-16T06:24:10Z</dcterms:modified>
</cp:coreProperties>
</file>