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7" r:id="rId4"/>
    <p:sldId id="268" r:id="rId5"/>
    <p:sldId id="269" r:id="rId6"/>
    <p:sldId id="270" r:id="rId7"/>
    <p:sldId id="277" r:id="rId8"/>
    <p:sldId id="272" r:id="rId9"/>
    <p:sldId id="273" r:id="rId10"/>
    <p:sldId id="274" r:id="rId11"/>
    <p:sldId id="275" r:id="rId12"/>
    <p:sldId id="276" r:id="rId13"/>
    <p:sldId id="286" r:id="rId14"/>
    <p:sldId id="264" r:id="rId15"/>
    <p:sldId id="280" r:id="rId16"/>
    <p:sldId id="283" r:id="rId17"/>
    <p:sldId id="282" r:id="rId18"/>
    <p:sldId id="279" r:id="rId19"/>
    <p:sldId id="25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96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interSettings" Target="printerSettings/printerSettings1.bin"/><Relationship Id="rId21" Type="http://schemas.openxmlformats.org/officeDocument/2006/relationships/notesMaster" Target="notesMasters/notes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3F852-E560-924D-9E21-550ADB509B5E}" type="datetimeFigureOut">
              <a:rPr lang="en-US" smtClean="0"/>
              <a:pPr/>
              <a:t>9/7/10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06386-0726-6C47-90E6-D1D103A54F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Magnitude error estimates</a:t>
            </a:r>
            <a:r>
              <a:rPr lang="en-US" baseline="0" dirty="0" smtClean="0"/>
              <a:t> based on: 1) 2sigma Gaussian errors for each event and for a set of events. 2) presume these are added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06386-0726-6C47-90E6-D1D103A54FE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06386-0726-6C47-90E6-D1D103A54FE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06386-0726-6C47-90E6-D1D103A54FE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06386-0726-6C47-90E6-D1D103A54FE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 Georgia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06386-0726-6C47-90E6-D1D103A54FE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 </a:t>
            </a:r>
            <a:r>
              <a:rPr lang="en-US" dirty="0" err="1" smtClean="0"/>
              <a:t>Maren’s</a:t>
            </a:r>
            <a:r>
              <a:rPr lang="en-US" dirty="0" smtClean="0"/>
              <a:t> notes</a:t>
            </a:r>
          </a:p>
          <a:p>
            <a:r>
              <a:rPr lang="en-US" dirty="0" smtClean="0"/>
              <a:t>170 km away and could have had 40 sec warning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06386-0726-6C47-90E6-D1D103A54FE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ABF3-EEFF-7C4E-8832-5FFDCD533CA0}" type="datetimeFigureOut">
              <a:rPr lang="en-US" smtClean="0"/>
              <a:pPr/>
              <a:t>9/7/10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F427-CEC9-8045-9A26-B759CA5F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ABF3-EEFF-7C4E-8832-5FFDCD533CA0}" type="datetimeFigureOut">
              <a:rPr lang="en-US" smtClean="0"/>
              <a:pPr/>
              <a:t>9/7/10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F427-CEC9-8045-9A26-B759CA5F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ABF3-EEFF-7C4E-8832-5FFDCD533CA0}" type="datetimeFigureOut">
              <a:rPr lang="en-US" smtClean="0"/>
              <a:pPr/>
              <a:t>9/7/10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F427-CEC9-8045-9A26-B759CA5F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ABF3-EEFF-7C4E-8832-5FFDCD533CA0}" type="datetimeFigureOut">
              <a:rPr lang="en-US" smtClean="0"/>
              <a:pPr/>
              <a:t>9/7/10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F427-CEC9-8045-9A26-B759CA5F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ABF3-EEFF-7C4E-8832-5FFDCD533CA0}" type="datetimeFigureOut">
              <a:rPr lang="en-US" smtClean="0"/>
              <a:pPr/>
              <a:t>9/7/10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F427-CEC9-8045-9A26-B759CA5F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ABF3-EEFF-7C4E-8832-5FFDCD533CA0}" type="datetimeFigureOut">
              <a:rPr lang="en-US" smtClean="0"/>
              <a:pPr/>
              <a:t>9/7/10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F427-CEC9-8045-9A26-B759CA5F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ABF3-EEFF-7C4E-8832-5FFDCD533CA0}" type="datetimeFigureOut">
              <a:rPr lang="en-US" smtClean="0"/>
              <a:pPr/>
              <a:t>9/7/10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F427-CEC9-8045-9A26-B759CA5F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ABF3-EEFF-7C4E-8832-5FFDCD533CA0}" type="datetimeFigureOut">
              <a:rPr lang="en-US" smtClean="0"/>
              <a:pPr/>
              <a:t>9/7/10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F427-CEC9-8045-9A26-B759CA5F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ABF3-EEFF-7C4E-8832-5FFDCD533CA0}" type="datetimeFigureOut">
              <a:rPr lang="en-US" smtClean="0"/>
              <a:pPr/>
              <a:t>9/7/10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F427-CEC9-8045-9A26-B759CA5F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ABF3-EEFF-7C4E-8832-5FFDCD533CA0}" type="datetimeFigureOut">
              <a:rPr lang="en-US" smtClean="0"/>
              <a:pPr/>
              <a:t>9/7/10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F427-CEC9-8045-9A26-B759CA5F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ABF3-EEFF-7C4E-8832-5FFDCD533CA0}" type="datetimeFigureOut">
              <a:rPr lang="en-US" smtClean="0"/>
              <a:pPr/>
              <a:t>9/7/10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F427-CEC9-8045-9A26-B759CA5F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6ABF3-EEFF-7C4E-8832-5FFDCD533CA0}" type="datetimeFigureOut">
              <a:rPr lang="en-US" smtClean="0"/>
              <a:pPr/>
              <a:t>9/7/10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CF427-CEC9-8045-9A26-B759CA5F8B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d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df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df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image" Target="../media/image24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5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ussc.utah.gov/index.html" TargetMode="External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7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9" Type="http://schemas.openxmlformats.org/officeDocument/2006/relationships/image" Target="../media/image29.png"/><Relationship Id="rId3" Type="http://schemas.openxmlformats.org/officeDocument/2006/relationships/hyperlink" Target="http://quake.usgs.gov/recenteqs/latest.map" TargetMode="External"/><Relationship Id="rId6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295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Earthquake Early Warning Research and Development in California, USA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28800"/>
            <a:ext cx="6324600" cy="2819400"/>
          </a:xfrm>
        </p:spPr>
        <p:txBody>
          <a:bodyPr>
            <a:noAutofit/>
          </a:bodyPr>
          <a:lstStyle/>
          <a:p>
            <a:r>
              <a:rPr sz="1800" dirty="0" smtClean="0">
                <a:solidFill>
                  <a:schemeClr val="tx1"/>
                </a:solidFill>
              </a:rPr>
              <a:t>Hauksson E., Boese M., Heaton T.,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sz="1800" dirty="0" smtClean="0">
                <a:solidFill>
                  <a:schemeClr val="tx1"/>
                </a:solidFill>
              </a:rPr>
              <a:t>Seismological Laboratory, California Institute of Technology, Pasadena, CA, 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sz="1800" dirty="0" smtClean="0">
                <a:solidFill>
                  <a:schemeClr val="tx1"/>
                </a:solidFill>
              </a:rPr>
              <a:t> Given D.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sz="1800" dirty="0" smtClean="0">
                <a:solidFill>
                  <a:schemeClr val="tx1"/>
                </a:solidFill>
              </a:rPr>
              <a:t>USGS, Pasadena, CA, 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sz="1800" dirty="0" smtClean="0">
                <a:solidFill>
                  <a:schemeClr val="tx1"/>
                </a:solidFill>
              </a:rPr>
              <a:t> Oppenheimer D.,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sz="1800" dirty="0" smtClean="0">
                <a:solidFill>
                  <a:schemeClr val="tx1"/>
                </a:solidFill>
              </a:rPr>
              <a:t>USGS, Menlo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sz="1800" dirty="0" smtClean="0">
                <a:solidFill>
                  <a:schemeClr val="tx1"/>
                </a:solidFill>
              </a:rPr>
              <a:t>Park, CA, 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sz="1800" dirty="0" smtClean="0">
                <a:solidFill>
                  <a:schemeClr val="tx1"/>
                </a:solidFill>
              </a:rPr>
              <a:t> Allen R. , Hellweg P. ,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sz="1800" dirty="0" smtClean="0">
                <a:solidFill>
                  <a:schemeClr val="tx1"/>
                </a:solidFill>
              </a:rPr>
              <a:t>Seismological Laboratory, UC Berkeley, Berkeley, CA,  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sz="1800" dirty="0" smtClean="0">
                <a:solidFill>
                  <a:schemeClr val="tx1"/>
                </a:solidFill>
              </a:rPr>
              <a:t>Cua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sz="1800" dirty="0" smtClean="0">
                <a:solidFill>
                  <a:schemeClr val="tx1"/>
                </a:solidFill>
              </a:rPr>
              <a:t>G. , Fischer M. ,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sz="1800" dirty="0" smtClean="0">
                <a:solidFill>
                  <a:schemeClr val="tx1"/>
                </a:solidFill>
              </a:rPr>
              <a:t>Caprio M. 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sz="1800" dirty="0" smtClean="0">
                <a:solidFill>
                  <a:schemeClr val="tx1"/>
                </a:solidFill>
              </a:rPr>
              <a:t>Swiss Seismological Service, ETH Zurich</a:t>
            </a:r>
            <a:r>
              <a:rPr sz="1800" dirty="0" smtClean="0"/>
              <a:t/>
            </a:r>
            <a:br>
              <a:rPr sz="1800" dirty="0" smtClean="0"/>
            </a:b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257800"/>
            <a:ext cx="40508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Presented at the</a:t>
            </a:r>
          </a:p>
          <a:p>
            <a:r>
              <a:rPr lang="en-US" dirty="0" smtClean="0">
                <a:latin typeface="Comic Sans MS"/>
                <a:cs typeface="Comic Sans MS"/>
              </a:rPr>
              <a:t>European Seismological Commission</a:t>
            </a:r>
          </a:p>
          <a:p>
            <a:r>
              <a:rPr lang="en-US" dirty="0" smtClean="0">
                <a:latin typeface="Comic Sans MS"/>
                <a:cs typeface="Comic Sans MS"/>
              </a:rPr>
              <a:t>32</a:t>
            </a:r>
            <a:r>
              <a:rPr lang="en-US" baseline="30000" dirty="0" smtClean="0">
                <a:latin typeface="Comic Sans MS"/>
                <a:cs typeface="Comic Sans MS"/>
              </a:rPr>
              <a:t>nd</a:t>
            </a:r>
            <a:r>
              <a:rPr lang="en-US" dirty="0" smtClean="0">
                <a:latin typeface="Comic Sans MS"/>
                <a:cs typeface="Comic Sans MS"/>
              </a:rPr>
              <a:t> Assembly, Sept 6-10, 2010</a:t>
            </a:r>
          </a:p>
          <a:p>
            <a:r>
              <a:rPr lang="en-US" dirty="0" smtClean="0">
                <a:latin typeface="Comic Sans MS"/>
                <a:cs typeface="Comic Sans MS"/>
              </a:rPr>
              <a:t>Montpellier, France  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7" name="Picture 3" descr="CAstations"/>
          <p:cNvPicPr>
            <a:picLocks noChangeAspect="1" noChangeArrowheads="1"/>
          </p:cNvPicPr>
          <p:nvPr/>
        </p:nvPicPr>
        <p:blipFill>
          <a:blip r:embed="rId3"/>
          <a:srcRect l="12909" b="10715"/>
          <a:stretch>
            <a:fillRect/>
          </a:stretch>
        </p:blipFill>
        <p:spPr bwMode="auto">
          <a:xfrm>
            <a:off x="5486400" y="2789754"/>
            <a:ext cx="3135686" cy="345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112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20"/>
          <p:cNvSpPr txBox="1">
            <a:spLocks noChangeArrowheads="1"/>
          </p:cNvSpPr>
          <p:nvPr/>
        </p:nvSpPr>
        <p:spPr bwMode="auto">
          <a:xfrm rot="2790599">
            <a:off x="6963924" y="4020319"/>
            <a:ext cx="1158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California</a:t>
            </a:r>
          </a:p>
        </p:txBody>
      </p:sp>
      <p:pic>
        <p:nvPicPr>
          <p:cNvPr id="8" name="Picture 17" descr="CISNlogo_latests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3155" y="2191266"/>
            <a:ext cx="18288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153400" y="6416675"/>
            <a:ext cx="762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D983899-74EA-AE48-A9D0-76DCC3599C9D}" type="slidenum">
              <a:rPr lang="en-US"/>
              <a:pPr/>
              <a:t>10</a:t>
            </a:fld>
            <a:endParaRPr lang="en-US"/>
          </a:p>
        </p:txBody>
      </p:sp>
      <p:sp>
        <p:nvSpPr>
          <p:cNvPr id="24579" name="TextBox 16"/>
          <p:cNvSpPr txBox="1">
            <a:spLocks noChangeArrowheads="1"/>
          </p:cNvSpPr>
          <p:nvPr/>
        </p:nvSpPr>
        <p:spPr bwMode="auto">
          <a:xfrm>
            <a:off x="3352800" y="2398693"/>
            <a:ext cx="3276600" cy="95410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62626"/>
                </a:solidFill>
              </a:rPr>
              <a:t>Decision </a:t>
            </a:r>
            <a:r>
              <a:rPr lang="en-US" sz="3200" b="1" dirty="0">
                <a:solidFill>
                  <a:srgbClr val="262626"/>
                </a:solidFill>
              </a:rPr>
              <a:t>Module</a:t>
            </a:r>
          </a:p>
          <a:p>
            <a:pPr algn="ctr"/>
            <a:r>
              <a:rPr lang="en-US" sz="2400" b="1" dirty="0">
                <a:solidFill>
                  <a:srgbClr val="262626"/>
                </a:solidFill>
              </a:rPr>
              <a:t>(Bayesian)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2133600" y="1981200"/>
            <a:ext cx="533400" cy="533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7086600" y="1981200"/>
            <a:ext cx="5334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419600" y="2133601"/>
            <a:ext cx="304802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3" name="Picture 31" descr="likelihood.tif"/>
          <p:cNvPicPr>
            <a:picLocks noChangeAspect="1"/>
          </p:cNvPicPr>
          <p:nvPr/>
        </p:nvPicPr>
        <p:blipFill>
          <a:blip r:embed="rId2"/>
          <a:srcRect l="12679" t="8571" r="12321" b="11429"/>
          <a:stretch>
            <a:fillRect/>
          </a:stretch>
        </p:blipFill>
        <p:spPr bwMode="auto">
          <a:xfrm>
            <a:off x="228600" y="37338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2" descr="apriori.tif"/>
          <p:cNvPicPr>
            <a:picLocks noChangeAspect="1"/>
          </p:cNvPicPr>
          <p:nvPr/>
        </p:nvPicPr>
        <p:blipFill>
          <a:blip r:embed="rId3"/>
          <a:srcRect l="12283" t="8585" r="10284" b="11061"/>
          <a:stretch>
            <a:fillRect/>
          </a:stretch>
        </p:blipFill>
        <p:spPr bwMode="auto">
          <a:xfrm>
            <a:off x="3124200" y="3733800"/>
            <a:ext cx="274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24" descr="posterior.tif"/>
          <p:cNvPicPr>
            <a:picLocks noChangeAspect="1"/>
          </p:cNvPicPr>
          <p:nvPr/>
        </p:nvPicPr>
        <p:blipFill>
          <a:blip r:embed="rId4"/>
          <a:srcRect l="13145" t="7918" r="11462" b="11563"/>
          <a:stretch>
            <a:fillRect/>
          </a:stretch>
        </p:blipFill>
        <p:spPr bwMode="auto">
          <a:xfrm>
            <a:off x="6096000" y="37338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Box 25"/>
          <p:cNvSpPr txBox="1">
            <a:spLocks noChangeArrowheads="1"/>
          </p:cNvSpPr>
          <p:nvPr/>
        </p:nvSpPr>
        <p:spPr bwMode="auto">
          <a:xfrm>
            <a:off x="1592262" y="2971800"/>
            <a:ext cx="1531938" cy="6461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Example:     </a:t>
            </a:r>
          </a:p>
          <a:p>
            <a:pPr algn="ctr"/>
            <a:r>
              <a:rPr lang="en-US" b="1" dirty="0">
                <a:solidFill>
                  <a:schemeClr val="bg2"/>
                </a:solidFill>
              </a:rPr>
              <a:t>magnitude</a:t>
            </a:r>
          </a:p>
        </p:txBody>
      </p:sp>
      <p:sp>
        <p:nvSpPr>
          <p:cNvPr id="24587" name="TextBox 32"/>
          <p:cNvSpPr txBox="1">
            <a:spLocks noChangeArrowheads="1"/>
          </p:cNvSpPr>
          <p:nvPr/>
        </p:nvSpPr>
        <p:spPr bwMode="auto">
          <a:xfrm>
            <a:off x="3505200" y="3733800"/>
            <a:ext cx="2462896" cy="646331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7F7F7F"/>
                </a:solidFill>
              </a:rPr>
              <a:t>a priori probability</a:t>
            </a:r>
          </a:p>
          <a:p>
            <a:r>
              <a:rPr lang="en-US" dirty="0">
                <a:solidFill>
                  <a:srgbClr val="7F7F7F"/>
                </a:solidFill>
              </a:rPr>
              <a:t>here: Gutenberg-Richter</a:t>
            </a:r>
            <a:endParaRPr lang="en-US" sz="2800" dirty="0">
              <a:solidFill>
                <a:srgbClr val="7F7F7F"/>
              </a:solidFill>
            </a:endParaRPr>
          </a:p>
        </p:txBody>
      </p:sp>
      <p:sp>
        <p:nvSpPr>
          <p:cNvPr id="24588" name="TextBox 33"/>
          <p:cNvSpPr txBox="1">
            <a:spLocks noChangeArrowheads="1"/>
          </p:cNvSpPr>
          <p:nvPr/>
        </p:nvSpPr>
        <p:spPr bwMode="auto">
          <a:xfrm>
            <a:off x="7288213" y="3352800"/>
            <a:ext cx="941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Output</a:t>
            </a:r>
          </a:p>
        </p:txBody>
      </p:sp>
      <p:sp>
        <p:nvSpPr>
          <p:cNvPr id="24589" name="TextBox 34"/>
          <p:cNvSpPr txBox="1">
            <a:spLocks noChangeArrowheads="1"/>
          </p:cNvSpPr>
          <p:nvPr/>
        </p:nvSpPr>
        <p:spPr bwMode="auto">
          <a:xfrm>
            <a:off x="1972102" y="3733800"/>
            <a:ext cx="1128058" cy="369332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7F7F7F"/>
                </a:solidFill>
              </a:rPr>
              <a:t>likelihood</a:t>
            </a:r>
          </a:p>
        </p:txBody>
      </p:sp>
      <p:sp>
        <p:nvSpPr>
          <p:cNvPr id="24590" name="TextBox 35"/>
          <p:cNvSpPr txBox="1">
            <a:spLocks noChangeArrowheads="1"/>
          </p:cNvSpPr>
          <p:nvPr/>
        </p:nvSpPr>
        <p:spPr bwMode="auto">
          <a:xfrm>
            <a:off x="7848600" y="3733800"/>
            <a:ext cx="1236236" cy="646331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7F7F7F"/>
                </a:solidFill>
              </a:rPr>
              <a:t>posterior </a:t>
            </a:r>
          </a:p>
          <a:p>
            <a:r>
              <a:rPr lang="en-US" b="1" dirty="0">
                <a:solidFill>
                  <a:srgbClr val="7F7F7F"/>
                </a:solidFill>
              </a:rPr>
              <a:t>probability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0"/>
            <a:ext cx="3886200" cy="769938"/>
            <a:chOff x="2257926" y="3116492"/>
            <a:chExt cx="2450432" cy="847041"/>
          </a:xfrm>
        </p:grpSpPr>
        <p:sp>
          <p:nvSpPr>
            <p:cNvPr id="24609" name="TextBox 19"/>
            <p:cNvSpPr txBox="1">
              <a:spLocks noChangeArrowheads="1"/>
            </p:cNvSpPr>
            <p:nvPr/>
          </p:nvSpPr>
          <p:spPr bwMode="auto">
            <a:xfrm>
              <a:off x="2257926" y="3278313"/>
              <a:ext cx="1251284" cy="44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rgbClr val="FFC000"/>
                  </a:solidFill>
                </a:rPr>
                <a:t>CISN Shake</a:t>
              </a:r>
            </a:p>
          </p:txBody>
        </p:sp>
        <p:sp>
          <p:nvSpPr>
            <p:cNvPr id="24610" name="TextBox 20"/>
            <p:cNvSpPr txBox="1">
              <a:spLocks noChangeArrowheads="1"/>
            </p:cNvSpPr>
            <p:nvPr/>
          </p:nvSpPr>
          <p:spPr bwMode="auto">
            <a:xfrm>
              <a:off x="3412958" y="3116492"/>
              <a:ext cx="1295400" cy="847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4400">
                  <a:solidFill>
                    <a:srgbClr val="FFC000"/>
                  </a:solidFill>
                </a:rPr>
                <a:t>Alert</a:t>
              </a:r>
            </a:p>
          </p:txBody>
        </p:sp>
        <p:cxnSp>
          <p:nvCxnSpPr>
            <p:cNvPr id="24611" name="Straight Connector 21"/>
            <p:cNvCxnSpPr>
              <a:cxnSpLocks noChangeShapeType="1"/>
            </p:cNvCxnSpPr>
            <p:nvPr/>
          </p:nvCxnSpPr>
          <p:spPr bwMode="auto">
            <a:xfrm rot="5400000" flipH="1" flipV="1">
              <a:off x="3205808" y="3489525"/>
              <a:ext cx="537425" cy="126898"/>
            </a:xfrm>
            <a:prstGeom prst="line">
              <a:avLst/>
            </a:prstGeom>
            <a:noFill/>
            <a:ln w="34925">
              <a:solidFill>
                <a:srgbClr val="FFC000"/>
              </a:solidFill>
              <a:round/>
              <a:headEnd/>
              <a:tailEnd/>
            </a:ln>
          </p:spPr>
        </p:cxnSp>
      </p:grpSp>
      <p:sp>
        <p:nvSpPr>
          <p:cNvPr id="32" name="TextBox 31"/>
          <p:cNvSpPr txBox="1"/>
          <p:nvPr/>
        </p:nvSpPr>
        <p:spPr>
          <a:xfrm>
            <a:off x="914400" y="990600"/>
            <a:ext cx="1600200" cy="923925"/>
          </a:xfrm>
          <a:prstGeom prst="rect">
            <a:avLst/>
          </a:prstGeom>
          <a:solidFill>
            <a:srgbClr val="4F81BD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l-GR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τ</a:t>
            </a:r>
            <a:r>
              <a:rPr lang="en-US" baseline="-25000">
                <a:solidFill>
                  <a:schemeClr val="bg1"/>
                </a:solidFill>
                <a:ea typeface="Times New Roman" charset="0"/>
                <a:cs typeface="Times New Roman" charset="0"/>
              </a:rPr>
              <a:t>c</a:t>
            </a:r>
            <a:r>
              <a:rPr lang="en-US">
                <a:solidFill>
                  <a:schemeClr val="bg1"/>
                </a:solidFill>
                <a:ea typeface="Times New Roman" charset="0"/>
                <a:cs typeface="Times New Roman" charset="0"/>
              </a:rPr>
              <a:t>-P</a:t>
            </a:r>
            <a:r>
              <a:rPr lang="en-US" baseline="-25000">
                <a:solidFill>
                  <a:schemeClr val="bg1"/>
                </a:solidFill>
                <a:ea typeface="Times New Roman" charset="0"/>
                <a:cs typeface="Times New Roman" charset="0"/>
              </a:rPr>
              <a:t>d </a:t>
            </a: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ea typeface="Times New Roman" charset="0"/>
                <a:cs typeface="Times New Roman" charset="0"/>
              </a:rPr>
              <a:t>On-site Algorithm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33800" y="990600"/>
            <a:ext cx="1676400" cy="923925"/>
          </a:xfrm>
          <a:prstGeom prst="rect">
            <a:avLst/>
          </a:prstGeom>
          <a:solidFill>
            <a:srgbClr val="4F81BD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ea typeface="Times New Roman" charset="0"/>
                <a:cs typeface="Times New Roman" charset="0"/>
              </a:rPr>
              <a:t>Virtual Seismologist (VS)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05600" y="990600"/>
            <a:ext cx="1600200" cy="923925"/>
          </a:xfrm>
          <a:prstGeom prst="rect">
            <a:avLst/>
          </a:prstGeom>
          <a:solidFill>
            <a:srgbClr val="4F81BD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>
              <a:ea typeface="Times New Roman" charset="0"/>
              <a:cs typeface="Times New Roman" charset="0"/>
            </a:endParaRP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ea typeface="Times New Roman" charset="0"/>
                <a:cs typeface="Times New Roman" charset="0"/>
              </a:rPr>
              <a:t>ElarmS</a:t>
            </a:r>
          </a:p>
          <a:p>
            <a:pPr algn="ctr">
              <a:defRPr/>
            </a:pPr>
            <a:endParaRPr lang="en-US"/>
          </a:p>
        </p:txBody>
      </p:sp>
      <p:sp>
        <p:nvSpPr>
          <p:cNvPr id="45" name="Title 1"/>
          <p:cNvSpPr txBox="1">
            <a:spLocks/>
          </p:cNvSpPr>
          <p:nvPr/>
        </p:nvSpPr>
        <p:spPr bwMode="auto">
          <a:xfrm>
            <a:off x="457200" y="-2286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charset="0"/>
              </a:rPr>
              <a:t>							</a:t>
            </a:r>
            <a:r>
              <a:rPr lang="en-US" sz="20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charset="0"/>
              </a:rPr>
              <a:t>(2009-2012)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5562600" y="4495800"/>
            <a:ext cx="457200" cy="609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4597" name="TextBox 10"/>
          <p:cNvSpPr txBox="1">
            <a:spLocks noChangeArrowheads="1"/>
          </p:cNvSpPr>
          <p:nvPr/>
        </p:nvSpPr>
        <p:spPr bwMode="auto">
          <a:xfrm>
            <a:off x="838200" y="609600"/>
            <a:ext cx="15824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Single sensor</a:t>
            </a:r>
          </a:p>
        </p:txBody>
      </p:sp>
      <p:sp>
        <p:nvSpPr>
          <p:cNvPr id="24598" name="TextBox 13"/>
          <p:cNvSpPr txBox="1">
            <a:spLocks noChangeArrowheads="1"/>
          </p:cNvSpPr>
          <p:nvPr/>
        </p:nvSpPr>
        <p:spPr bwMode="auto">
          <a:xfrm>
            <a:off x="3581400" y="609600"/>
            <a:ext cx="18570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Sensor network</a:t>
            </a:r>
          </a:p>
        </p:txBody>
      </p:sp>
      <p:sp>
        <p:nvSpPr>
          <p:cNvPr id="24599" name="TextBox 14"/>
          <p:cNvSpPr txBox="1">
            <a:spLocks noChangeArrowheads="1"/>
          </p:cNvSpPr>
          <p:nvPr/>
        </p:nvSpPr>
        <p:spPr bwMode="auto">
          <a:xfrm>
            <a:off x="6548438" y="609600"/>
            <a:ext cx="18570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Sensor network</a:t>
            </a:r>
          </a:p>
        </p:txBody>
      </p:sp>
      <p:sp>
        <p:nvSpPr>
          <p:cNvPr id="24600" name="TextBox 27"/>
          <p:cNvSpPr txBox="1">
            <a:spLocks noChangeArrowheads="1"/>
          </p:cNvSpPr>
          <p:nvPr/>
        </p:nvSpPr>
        <p:spPr bwMode="auto">
          <a:xfrm>
            <a:off x="381000" y="5791200"/>
            <a:ext cx="2749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4        5        6        7      8</a:t>
            </a:r>
          </a:p>
        </p:txBody>
      </p:sp>
      <p:sp>
        <p:nvSpPr>
          <p:cNvPr id="24601" name="TextBox 29"/>
          <p:cNvSpPr txBox="1">
            <a:spLocks noChangeArrowheads="1"/>
          </p:cNvSpPr>
          <p:nvPr/>
        </p:nvSpPr>
        <p:spPr bwMode="auto">
          <a:xfrm rot="-5400000">
            <a:off x="-269384" y="4683616"/>
            <a:ext cx="12362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probability</a:t>
            </a:r>
            <a:endParaRPr lang="en-US" sz="2400" b="1" dirty="0"/>
          </a:p>
        </p:txBody>
      </p:sp>
      <p:sp>
        <p:nvSpPr>
          <p:cNvPr id="24602" name="TextBox 30"/>
          <p:cNvSpPr txBox="1">
            <a:spLocks noChangeArrowheads="1"/>
          </p:cNvSpPr>
          <p:nvPr/>
        </p:nvSpPr>
        <p:spPr bwMode="auto">
          <a:xfrm rot="-5400000">
            <a:off x="2309748" y="4607416"/>
            <a:ext cx="12362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probability</a:t>
            </a:r>
            <a:endParaRPr lang="en-US" sz="2400" b="1" dirty="0"/>
          </a:p>
        </p:txBody>
      </p:sp>
      <p:sp>
        <p:nvSpPr>
          <p:cNvPr id="24603" name="TextBox 37"/>
          <p:cNvSpPr txBox="1">
            <a:spLocks noChangeArrowheads="1"/>
          </p:cNvSpPr>
          <p:nvPr/>
        </p:nvSpPr>
        <p:spPr bwMode="auto">
          <a:xfrm>
            <a:off x="872053" y="6019800"/>
            <a:ext cx="16081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Magnitude M</a:t>
            </a:r>
            <a:r>
              <a:rPr lang="en-US" b="1" baseline="-25000"/>
              <a:t>w</a:t>
            </a:r>
            <a:endParaRPr lang="en-US" sz="2400" b="1" baseline="-25000"/>
          </a:p>
        </p:txBody>
      </p:sp>
      <p:sp>
        <p:nvSpPr>
          <p:cNvPr id="24604" name="TextBox 39"/>
          <p:cNvSpPr txBox="1">
            <a:spLocks noChangeArrowheads="1"/>
          </p:cNvSpPr>
          <p:nvPr/>
        </p:nvSpPr>
        <p:spPr bwMode="auto">
          <a:xfrm rot="-5400000">
            <a:off x="5628695" y="4479409"/>
            <a:ext cx="12362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probability</a:t>
            </a:r>
            <a:endParaRPr lang="en-US" sz="2400" b="1" dirty="0"/>
          </a:p>
        </p:txBody>
      </p:sp>
      <p:sp>
        <p:nvSpPr>
          <p:cNvPr id="24605" name="TextBox 40"/>
          <p:cNvSpPr txBox="1">
            <a:spLocks noChangeArrowheads="1"/>
          </p:cNvSpPr>
          <p:nvPr/>
        </p:nvSpPr>
        <p:spPr bwMode="auto">
          <a:xfrm>
            <a:off x="3276600" y="5791200"/>
            <a:ext cx="2749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4        5        6        7      8</a:t>
            </a:r>
          </a:p>
        </p:txBody>
      </p:sp>
      <p:sp>
        <p:nvSpPr>
          <p:cNvPr id="24606" name="TextBox 41"/>
          <p:cNvSpPr txBox="1">
            <a:spLocks noChangeArrowheads="1"/>
          </p:cNvSpPr>
          <p:nvPr/>
        </p:nvSpPr>
        <p:spPr bwMode="auto">
          <a:xfrm>
            <a:off x="3767653" y="6019800"/>
            <a:ext cx="16081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Magnitude M</a:t>
            </a:r>
            <a:r>
              <a:rPr lang="en-US" b="1" baseline="-25000"/>
              <a:t>w</a:t>
            </a:r>
            <a:endParaRPr lang="en-US" sz="2400" b="1" baseline="-25000"/>
          </a:p>
        </p:txBody>
      </p:sp>
      <p:sp>
        <p:nvSpPr>
          <p:cNvPr id="24607" name="TextBox 42"/>
          <p:cNvSpPr txBox="1">
            <a:spLocks noChangeArrowheads="1"/>
          </p:cNvSpPr>
          <p:nvPr/>
        </p:nvSpPr>
        <p:spPr bwMode="auto">
          <a:xfrm>
            <a:off x="6470650" y="5791200"/>
            <a:ext cx="2749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4        5        6        7      8</a:t>
            </a:r>
          </a:p>
        </p:txBody>
      </p:sp>
      <p:sp>
        <p:nvSpPr>
          <p:cNvPr id="24608" name="TextBox 43"/>
          <p:cNvSpPr txBox="1">
            <a:spLocks noChangeArrowheads="1"/>
          </p:cNvSpPr>
          <p:nvPr/>
        </p:nvSpPr>
        <p:spPr bwMode="auto">
          <a:xfrm>
            <a:off x="6961703" y="6019800"/>
            <a:ext cx="16081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Magnitude M</a:t>
            </a:r>
            <a:r>
              <a:rPr lang="en-US" b="1" baseline="-25000"/>
              <a:t>w</a:t>
            </a:r>
            <a:endParaRPr lang="en-US" sz="2400" b="1" baseline="-25000"/>
          </a:p>
        </p:txBody>
      </p:sp>
      <p:sp>
        <p:nvSpPr>
          <p:cNvPr id="38" name="TextBox 37"/>
          <p:cNvSpPr txBox="1"/>
          <p:nvPr/>
        </p:nvSpPr>
        <p:spPr>
          <a:xfrm>
            <a:off x="228600" y="1865293"/>
            <a:ext cx="2912426" cy="954107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Task 1: </a:t>
            </a:r>
            <a:endParaRPr lang="en-US" sz="28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increase reliability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153400" y="6416675"/>
            <a:ext cx="7620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F738166-3494-EE4E-BC87-BF30F7957B30}" type="slidenum">
              <a:rPr lang="en-US"/>
              <a:pPr/>
              <a:t>11</a:t>
            </a:fld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2286000" y="1981200"/>
            <a:ext cx="533400" cy="533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6248400" y="2133600"/>
            <a:ext cx="5334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342606" y="2209007"/>
            <a:ext cx="457202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4648202" y="3657599"/>
            <a:ext cx="1066799" cy="60959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7" name="TextBox 24"/>
          <p:cNvSpPr txBox="1">
            <a:spLocks noChangeArrowheads="1"/>
          </p:cNvSpPr>
          <p:nvPr/>
        </p:nvSpPr>
        <p:spPr bwMode="auto">
          <a:xfrm>
            <a:off x="3429000" y="4461808"/>
            <a:ext cx="2862263" cy="193899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2400" b="1" dirty="0"/>
          </a:p>
          <a:p>
            <a:pPr algn="ctr"/>
            <a:r>
              <a:rPr lang="en-US" sz="2400" b="1" dirty="0"/>
              <a:t>USER Module</a:t>
            </a:r>
          </a:p>
          <a:p>
            <a:r>
              <a:rPr lang="en-US" sz="2400" dirty="0"/>
              <a:t>- Single site warning</a:t>
            </a:r>
          </a:p>
          <a:p>
            <a:r>
              <a:rPr lang="en-US" sz="2400" dirty="0"/>
              <a:t>- Map view</a:t>
            </a:r>
          </a:p>
          <a:p>
            <a:endParaRPr lang="en-US" sz="2400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324600" y="4724400"/>
            <a:ext cx="6096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2514600" y="3428998"/>
            <a:ext cx="1371600" cy="103281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0" name="TextBox 34"/>
          <p:cNvSpPr txBox="1">
            <a:spLocks noChangeArrowheads="1"/>
          </p:cNvSpPr>
          <p:nvPr/>
        </p:nvSpPr>
        <p:spPr bwMode="auto">
          <a:xfrm>
            <a:off x="838200" y="4477683"/>
            <a:ext cx="2252663" cy="193899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b="1" dirty="0" smtClean="0"/>
          </a:p>
          <a:p>
            <a:pPr algn="ctr"/>
            <a:r>
              <a:rPr lang="en-US" sz="2400" b="1" dirty="0" smtClean="0"/>
              <a:t>SCEC/ </a:t>
            </a:r>
            <a:r>
              <a:rPr lang="en-US" sz="2400" b="1" dirty="0"/>
              <a:t>EEW Testing Center</a:t>
            </a:r>
          </a:p>
          <a:p>
            <a:pPr algn="ctr"/>
            <a:endParaRPr lang="en-US" sz="2400" dirty="0"/>
          </a:p>
          <a:p>
            <a:endParaRPr lang="en-US" sz="2400" b="1" dirty="0"/>
          </a:p>
        </p:txBody>
      </p:sp>
      <p:sp>
        <p:nvSpPr>
          <p:cNvPr id="25611" name="TextBox 33"/>
          <p:cNvSpPr txBox="1">
            <a:spLocks noChangeArrowheads="1"/>
          </p:cNvSpPr>
          <p:nvPr/>
        </p:nvSpPr>
        <p:spPr bwMode="auto">
          <a:xfrm>
            <a:off x="2971800" y="2438400"/>
            <a:ext cx="3276600" cy="95410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62626"/>
                </a:solidFill>
              </a:rPr>
              <a:t>Decision </a:t>
            </a:r>
            <a:r>
              <a:rPr lang="en-US" sz="3200" b="1" dirty="0">
                <a:solidFill>
                  <a:srgbClr val="262626"/>
                </a:solidFill>
              </a:rPr>
              <a:t>Module</a:t>
            </a:r>
          </a:p>
          <a:p>
            <a:pPr algn="ctr"/>
            <a:r>
              <a:rPr lang="en-US" sz="2400" b="1" dirty="0">
                <a:solidFill>
                  <a:srgbClr val="262626"/>
                </a:solidFill>
              </a:rPr>
              <a:t>(Bayesian)</a:t>
            </a:r>
          </a:p>
        </p:txBody>
      </p:sp>
      <p:sp>
        <p:nvSpPr>
          <p:cNvPr id="25612" name="TextBox 38"/>
          <p:cNvSpPr txBox="1">
            <a:spLocks noChangeArrowheads="1"/>
          </p:cNvSpPr>
          <p:nvPr/>
        </p:nvSpPr>
        <p:spPr bwMode="auto">
          <a:xfrm>
            <a:off x="7391400" y="4419600"/>
            <a:ext cx="14323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Test users 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0"/>
            <a:ext cx="3886200" cy="769938"/>
            <a:chOff x="2257926" y="3116492"/>
            <a:chExt cx="2450432" cy="847041"/>
          </a:xfrm>
        </p:grpSpPr>
        <p:sp>
          <p:nvSpPr>
            <p:cNvPr id="25626" name="TextBox 19"/>
            <p:cNvSpPr txBox="1">
              <a:spLocks noChangeArrowheads="1"/>
            </p:cNvSpPr>
            <p:nvPr/>
          </p:nvSpPr>
          <p:spPr bwMode="auto">
            <a:xfrm>
              <a:off x="2257926" y="3278313"/>
              <a:ext cx="1251284" cy="44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rgbClr val="FFC000"/>
                  </a:solidFill>
                </a:rPr>
                <a:t>CISN Shake</a:t>
              </a:r>
            </a:p>
          </p:txBody>
        </p:sp>
        <p:sp>
          <p:nvSpPr>
            <p:cNvPr id="25627" name="TextBox 20"/>
            <p:cNvSpPr txBox="1">
              <a:spLocks noChangeArrowheads="1"/>
            </p:cNvSpPr>
            <p:nvPr/>
          </p:nvSpPr>
          <p:spPr bwMode="auto">
            <a:xfrm>
              <a:off x="3412958" y="3116492"/>
              <a:ext cx="1295400" cy="847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4400">
                  <a:solidFill>
                    <a:srgbClr val="FFC000"/>
                  </a:solidFill>
                </a:rPr>
                <a:t>Alert</a:t>
              </a:r>
            </a:p>
          </p:txBody>
        </p:sp>
        <p:cxnSp>
          <p:nvCxnSpPr>
            <p:cNvPr id="25628" name="Straight Connector 21"/>
            <p:cNvCxnSpPr>
              <a:cxnSpLocks noChangeShapeType="1"/>
            </p:cNvCxnSpPr>
            <p:nvPr/>
          </p:nvCxnSpPr>
          <p:spPr bwMode="auto">
            <a:xfrm rot="5400000" flipH="1" flipV="1">
              <a:off x="3205808" y="3489525"/>
              <a:ext cx="537425" cy="126898"/>
            </a:xfrm>
            <a:prstGeom prst="line">
              <a:avLst/>
            </a:prstGeom>
            <a:noFill/>
            <a:ln w="34925">
              <a:solidFill>
                <a:srgbClr val="FFC000"/>
              </a:solidFill>
              <a:round/>
              <a:headEnd/>
              <a:tailEnd/>
            </a:ln>
          </p:spPr>
        </p:cxnSp>
      </p:grpSp>
      <p:sp>
        <p:nvSpPr>
          <p:cNvPr id="32" name="TextBox 31"/>
          <p:cNvSpPr txBox="1"/>
          <p:nvPr/>
        </p:nvSpPr>
        <p:spPr>
          <a:xfrm>
            <a:off x="914400" y="990600"/>
            <a:ext cx="1600200" cy="923925"/>
          </a:xfrm>
          <a:prstGeom prst="rect">
            <a:avLst/>
          </a:prstGeom>
          <a:solidFill>
            <a:srgbClr val="4F81BD"/>
          </a:solidFill>
          <a:ln>
            <a:solidFill>
              <a:srgbClr val="BBE0E3"/>
            </a:solidFill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l-GR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τ</a:t>
            </a:r>
            <a:r>
              <a:rPr lang="en-US" baseline="-25000">
                <a:solidFill>
                  <a:schemeClr val="bg1"/>
                </a:solidFill>
                <a:ea typeface="Times New Roman" charset="0"/>
                <a:cs typeface="Times New Roman" charset="0"/>
              </a:rPr>
              <a:t>c</a:t>
            </a:r>
            <a:r>
              <a:rPr lang="en-US">
                <a:solidFill>
                  <a:schemeClr val="bg1"/>
                </a:solidFill>
                <a:ea typeface="Times New Roman" charset="0"/>
                <a:cs typeface="Times New Roman" charset="0"/>
              </a:rPr>
              <a:t>-P</a:t>
            </a:r>
            <a:r>
              <a:rPr lang="en-US" baseline="-25000">
                <a:solidFill>
                  <a:schemeClr val="bg1"/>
                </a:solidFill>
                <a:ea typeface="Times New Roman" charset="0"/>
                <a:cs typeface="Times New Roman" charset="0"/>
              </a:rPr>
              <a:t>d </a:t>
            </a: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ea typeface="Times New Roman" charset="0"/>
                <a:cs typeface="Times New Roman" charset="0"/>
              </a:rPr>
              <a:t>On-site Algorithm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33800" y="990600"/>
            <a:ext cx="1676400" cy="923925"/>
          </a:xfrm>
          <a:prstGeom prst="rect">
            <a:avLst/>
          </a:prstGeom>
          <a:solidFill>
            <a:srgbClr val="4F81BD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ea typeface="Times New Roman" charset="0"/>
                <a:cs typeface="Times New Roman" charset="0"/>
              </a:rPr>
              <a:t>Virtual Seismologist (VS)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05600" y="990600"/>
            <a:ext cx="1600200" cy="923925"/>
          </a:xfrm>
          <a:prstGeom prst="rect">
            <a:avLst/>
          </a:prstGeom>
          <a:solidFill>
            <a:srgbClr val="4F81BD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>
              <a:ea typeface="Times New Roman" charset="0"/>
              <a:cs typeface="Times New Roman" charset="0"/>
            </a:endParaRP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ea typeface="Times New Roman" charset="0"/>
                <a:cs typeface="Times New Roman" charset="0"/>
              </a:rPr>
              <a:t>ElarmS</a:t>
            </a:r>
          </a:p>
          <a:p>
            <a:pPr algn="ctr">
              <a:defRPr/>
            </a:pPr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 bwMode="auto">
          <a:xfrm>
            <a:off x="457200" y="-2286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charset="0"/>
              </a:rPr>
              <a:t>							</a:t>
            </a:r>
            <a:r>
              <a:rPr lang="en-US" sz="20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charset="0"/>
              </a:rPr>
              <a:t>(2009-2012)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9388" y="2133600"/>
            <a:ext cx="3706812" cy="2462213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Task 1: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>
                <a:solidFill>
                  <a:srgbClr val="D9D9D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increase reliability</a:t>
            </a:r>
          </a:p>
          <a:p>
            <a:pPr>
              <a:defRPr/>
            </a:pP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Task 2: </a:t>
            </a:r>
            <a:endParaRPr lang="en-US" sz="36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demonstrate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>
              <a:buFont typeface="Arial" charset="0"/>
              <a:buChar char="•"/>
              <a:defRPr/>
            </a:pPr>
            <a:endParaRPr 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0800000">
            <a:off x="6553200" y="3048000"/>
            <a:ext cx="1295400" cy="1588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7228850" y="3669338"/>
            <a:ext cx="1241088" cy="1588"/>
          </a:xfrm>
          <a:prstGeom prst="straightConnector1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1" name="TextBox 48"/>
          <p:cNvSpPr txBox="1">
            <a:spLocks noChangeArrowheads="1"/>
          </p:cNvSpPr>
          <p:nvPr/>
        </p:nvSpPr>
        <p:spPr bwMode="auto">
          <a:xfrm>
            <a:off x="6324600" y="5029200"/>
            <a:ext cx="259080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b="1" dirty="0"/>
              <a:t> predicted and observed ground motions</a:t>
            </a:r>
          </a:p>
          <a:p>
            <a:pPr>
              <a:buFont typeface="Arial" charset="0"/>
              <a:buChar char="•"/>
            </a:pPr>
            <a:r>
              <a:rPr lang="en-US" b="1" dirty="0"/>
              <a:t> available warning time</a:t>
            </a:r>
          </a:p>
          <a:p>
            <a:pPr>
              <a:buFont typeface="Arial" charset="0"/>
              <a:buChar char="•"/>
            </a:pPr>
            <a:r>
              <a:rPr lang="en-US" b="1" dirty="0"/>
              <a:t> probability of false alarm</a:t>
            </a:r>
          </a:p>
          <a:p>
            <a:pPr>
              <a:buFont typeface="Arial" charset="0"/>
              <a:buChar char="•"/>
            </a:pPr>
            <a:r>
              <a:rPr lang="en-US" b="1" dirty="0"/>
              <a:t>…</a:t>
            </a:r>
            <a:endParaRPr lang="en-US" sz="3600" b="1" dirty="0"/>
          </a:p>
        </p:txBody>
      </p:sp>
      <p:sp>
        <p:nvSpPr>
          <p:cNvPr id="25622" name="TextBox 27"/>
          <p:cNvSpPr txBox="1">
            <a:spLocks noChangeArrowheads="1"/>
          </p:cNvSpPr>
          <p:nvPr/>
        </p:nvSpPr>
        <p:spPr bwMode="auto">
          <a:xfrm rot="-5400000">
            <a:off x="7412375" y="3485327"/>
            <a:ext cx="12105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feed-back</a:t>
            </a:r>
          </a:p>
        </p:txBody>
      </p:sp>
      <p:sp>
        <p:nvSpPr>
          <p:cNvPr id="25623" name="TextBox 10"/>
          <p:cNvSpPr txBox="1">
            <a:spLocks noChangeArrowheads="1"/>
          </p:cNvSpPr>
          <p:nvPr/>
        </p:nvSpPr>
        <p:spPr bwMode="auto">
          <a:xfrm>
            <a:off x="914400" y="590490"/>
            <a:ext cx="15824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Single sensor</a:t>
            </a:r>
          </a:p>
        </p:txBody>
      </p:sp>
      <p:sp>
        <p:nvSpPr>
          <p:cNvPr id="25624" name="TextBox 13"/>
          <p:cNvSpPr txBox="1">
            <a:spLocks noChangeArrowheads="1"/>
          </p:cNvSpPr>
          <p:nvPr/>
        </p:nvSpPr>
        <p:spPr bwMode="auto">
          <a:xfrm>
            <a:off x="3657600" y="590490"/>
            <a:ext cx="18570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Sensor network</a:t>
            </a:r>
          </a:p>
        </p:txBody>
      </p:sp>
      <p:sp>
        <p:nvSpPr>
          <p:cNvPr id="25625" name="TextBox 14"/>
          <p:cNvSpPr txBox="1">
            <a:spLocks noChangeArrowheads="1"/>
          </p:cNvSpPr>
          <p:nvPr/>
        </p:nvSpPr>
        <p:spPr bwMode="auto">
          <a:xfrm>
            <a:off x="6624638" y="590490"/>
            <a:ext cx="18570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Sensor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4" descr="EEWDisplay.png"/>
          <p:cNvPicPr>
            <a:picLocks noGrp="1" noChangeAspect="1"/>
          </p:cNvPicPr>
          <p:nvPr>
            <p:ph idx="1"/>
          </p:nvPr>
        </p:nvPicPr>
        <p:blipFill>
          <a:blip r:embed="rId2"/>
          <a:srcRect r="12148" b="4918"/>
          <a:stretch>
            <a:fillRect/>
          </a:stretch>
        </p:blipFill>
        <p:spPr>
          <a:xfrm>
            <a:off x="228600" y="1371600"/>
            <a:ext cx="8686800" cy="5141913"/>
          </a:xfrm>
        </p:spPr>
      </p:pic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8CE240-9A88-444F-8E95-0E4C7F41DF4F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0"/>
            <a:ext cx="3886200" cy="769938"/>
            <a:chOff x="2257926" y="3116492"/>
            <a:chExt cx="2450432" cy="847041"/>
          </a:xfrm>
        </p:grpSpPr>
        <p:sp>
          <p:nvSpPr>
            <p:cNvPr id="26631" name="TextBox 19"/>
            <p:cNvSpPr txBox="1">
              <a:spLocks noChangeArrowheads="1"/>
            </p:cNvSpPr>
            <p:nvPr/>
          </p:nvSpPr>
          <p:spPr bwMode="auto">
            <a:xfrm>
              <a:off x="2257926" y="3278313"/>
              <a:ext cx="1251284" cy="44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rgbClr val="FFC000"/>
                  </a:solidFill>
                </a:rPr>
                <a:t>CISN Shake</a:t>
              </a:r>
            </a:p>
          </p:txBody>
        </p:sp>
        <p:sp>
          <p:nvSpPr>
            <p:cNvPr id="26632" name="TextBox 20"/>
            <p:cNvSpPr txBox="1">
              <a:spLocks noChangeArrowheads="1"/>
            </p:cNvSpPr>
            <p:nvPr/>
          </p:nvSpPr>
          <p:spPr bwMode="auto">
            <a:xfrm>
              <a:off x="3412958" y="3116492"/>
              <a:ext cx="1295400" cy="847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4400">
                  <a:solidFill>
                    <a:srgbClr val="FFC000"/>
                  </a:solidFill>
                </a:rPr>
                <a:t>Alert</a:t>
              </a:r>
            </a:p>
          </p:txBody>
        </p:sp>
        <p:cxnSp>
          <p:nvCxnSpPr>
            <p:cNvPr id="26633" name="Straight Connector 21"/>
            <p:cNvCxnSpPr>
              <a:cxnSpLocks noChangeShapeType="1"/>
            </p:cNvCxnSpPr>
            <p:nvPr/>
          </p:nvCxnSpPr>
          <p:spPr bwMode="auto">
            <a:xfrm rot="5400000" flipH="1" flipV="1">
              <a:off x="3205808" y="3489525"/>
              <a:ext cx="537425" cy="126898"/>
            </a:xfrm>
            <a:prstGeom prst="line">
              <a:avLst/>
            </a:prstGeom>
            <a:noFill/>
            <a:ln w="34925">
              <a:solidFill>
                <a:srgbClr val="FFC000"/>
              </a:solidFill>
              <a:round/>
              <a:headEnd/>
              <a:tailEnd/>
            </a:ln>
          </p:spPr>
        </p:cxn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-2286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charset="0"/>
              </a:rPr>
              <a:t>							</a:t>
            </a:r>
            <a:r>
              <a:rPr lang="en-US" sz="20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charset="0"/>
              </a:rPr>
              <a:t>(2009-2012)</a:t>
            </a:r>
          </a:p>
        </p:txBody>
      </p:sp>
      <p:sp>
        <p:nvSpPr>
          <p:cNvPr id="26630" name="TextBox 10"/>
          <p:cNvSpPr txBox="1">
            <a:spLocks noChangeArrowheads="1"/>
          </p:cNvSpPr>
          <p:nvPr/>
        </p:nvSpPr>
        <p:spPr bwMode="auto">
          <a:xfrm>
            <a:off x="2362200" y="609600"/>
            <a:ext cx="472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Screenshot of the User Display </a:t>
            </a:r>
            <a:r>
              <a:rPr lang="en-US" sz="2400" dirty="0">
                <a:solidFill>
                  <a:schemeClr val="tx2"/>
                </a:solidFill>
              </a:rPr>
              <a:t>(preliminary)</a:t>
            </a:r>
            <a:r>
              <a:rPr lang="en-US" sz="1400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941395"/>
          </a:xfrm>
        </p:spPr>
        <p:txBody>
          <a:bodyPr/>
          <a:lstStyle/>
          <a:p>
            <a:r>
              <a:rPr lang="en-US" b="1" dirty="0" smtClean="0"/>
              <a:t>Japan Experience</a:t>
            </a:r>
            <a:endParaRPr lang="en-US" b="1" dirty="0"/>
          </a:p>
        </p:txBody>
      </p:sp>
      <p:pic>
        <p:nvPicPr>
          <p:cNvPr id="5" name="Picture 4" descr="JMAdosdo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5278" y="990600"/>
            <a:ext cx="4008730" cy="492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5260848" cy="4133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boese_EEW_Baja_M7.2_fig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-1524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boese_EEW_Baja_M7.2_fig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1524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boese_EEW_Baja_M7.2_fig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1524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boese_EEW_Baja_M7.2_fig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-152400"/>
            <a:ext cx="9144000" cy="6858000"/>
          </a:xfrm>
          <a:prstGeom prst="rect">
            <a:avLst/>
          </a:prstGeom>
        </p:spPr>
      </p:pic>
      <p:pic>
        <p:nvPicPr>
          <p:cNvPr id="5" name="Picture 4" descr="CISNlogo_latests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715000"/>
            <a:ext cx="1705928" cy="1115854"/>
          </a:xfrm>
          <a:prstGeom prst="rect">
            <a:avLst/>
          </a:prstGeom>
          <a:effectLst>
            <a:outerShdw blurRad="50800" dist="38100" dir="13500000" algn="tl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772400" y="2286000"/>
            <a:ext cx="57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7.2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5075238" cy="1447800"/>
          </a:xfrm>
        </p:spPr>
        <p:txBody>
          <a:bodyPr/>
          <a:lstStyle/>
          <a:p>
            <a:pPr algn="ctr"/>
            <a:r>
              <a:rPr lang="en-US" sz="3600" b="1" dirty="0" smtClean="0"/>
              <a:t>Collins Valley:  M5.4 </a:t>
            </a:r>
            <a:br>
              <a:rPr lang="en-US" sz="3600" b="1" dirty="0" smtClean="0"/>
            </a:br>
            <a:r>
              <a:rPr lang="en-US" sz="3600" b="1" dirty="0" smtClean="0"/>
              <a:t>7 July 2010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60A8D0-A429-B64B-8647-FBC3AB241A39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29700" name="Picture 4" descr="10736069_delay.tiff"/>
          <p:cNvPicPr>
            <a:picLocks noChangeAspect="1"/>
          </p:cNvPicPr>
          <p:nvPr/>
        </p:nvPicPr>
        <p:blipFill>
          <a:blip r:embed="rId3"/>
          <a:srcRect l="5000" t="11667" r="7500" b="8333"/>
          <a:stretch>
            <a:fillRect/>
          </a:stretch>
        </p:blipFill>
        <p:spPr bwMode="auto">
          <a:xfrm>
            <a:off x="5075238" y="109538"/>
            <a:ext cx="3840162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10736069_pgv.tif"/>
          <p:cNvPicPr>
            <a:picLocks noChangeAspect="1"/>
          </p:cNvPicPr>
          <p:nvPr/>
        </p:nvPicPr>
        <p:blipFill>
          <a:blip r:embed="rId4"/>
          <a:srcRect l="12500" r="12500"/>
          <a:stretch>
            <a:fillRect/>
          </a:stretch>
        </p:blipFill>
        <p:spPr bwMode="auto">
          <a:xfrm>
            <a:off x="5075238" y="2865438"/>
            <a:ext cx="3840162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" descr="10736069_mag.t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413125"/>
            <a:ext cx="4389438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warning_time_Pasadena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1127760"/>
            <a:ext cx="3081020" cy="245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457200"/>
            <a:ext cx="3657600" cy="2379662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2800" b="0" cap="none" dirty="0" smtClean="0">
                <a:solidFill>
                  <a:srgbClr val="FFFF00"/>
                </a:solidFill>
                <a:ea typeface="ＭＳ Ｐゴシック" charset="-128"/>
              </a:rPr>
              <a:t>Earthquake </a:t>
            </a:r>
            <a:r>
              <a:rPr lang="en-US" sz="2800" dirty="0" smtClean="0">
                <a:solidFill>
                  <a:srgbClr val="FFFF00"/>
                </a:solidFill>
                <a:ea typeface="ＭＳ Ｐゴシック" charset="-128"/>
              </a:rPr>
              <a:t>E</a:t>
            </a:r>
            <a:r>
              <a:rPr lang="en-US" sz="2800" b="0" cap="none" dirty="0" smtClean="0">
                <a:solidFill>
                  <a:srgbClr val="FFFF00"/>
                </a:solidFill>
                <a:ea typeface="ＭＳ Ｐゴシック" charset="-128"/>
              </a:rPr>
              <a:t>arly </a:t>
            </a:r>
            <a:r>
              <a:rPr lang="en-US" sz="2800" dirty="0" smtClean="0">
                <a:solidFill>
                  <a:srgbClr val="FFFF00"/>
                </a:solidFill>
                <a:ea typeface="ＭＳ Ｐゴシック" charset="-128"/>
              </a:rPr>
              <a:t>W</a:t>
            </a:r>
            <a:r>
              <a:rPr lang="en-US" sz="2800" b="0" cap="none" dirty="0" smtClean="0">
                <a:solidFill>
                  <a:srgbClr val="FFFF00"/>
                </a:solidFill>
                <a:ea typeface="ＭＳ Ｐゴシック" charset="-128"/>
              </a:rPr>
              <a:t>arning – </a:t>
            </a:r>
            <a:br>
              <a:rPr lang="en-US" sz="2800" b="0" cap="none" dirty="0" smtClean="0">
                <a:solidFill>
                  <a:srgbClr val="FFFF00"/>
                </a:solidFill>
                <a:ea typeface="ＭＳ Ｐゴシック" charset="-128"/>
              </a:rPr>
            </a:br>
            <a:r>
              <a:rPr lang="en-US" sz="2800" b="0" cap="none" dirty="0" smtClean="0">
                <a:solidFill>
                  <a:srgbClr val="FFFF00"/>
                </a:solidFill>
                <a:ea typeface="ＭＳ Ｐゴシック" charset="-128"/>
              </a:rPr>
              <a:t>getting ahead of strong ground shaking</a:t>
            </a:r>
            <a:endParaRPr lang="en-US" sz="28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34000" y="3124200"/>
            <a:ext cx="3962400" cy="373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4625" indent="-174625">
              <a:spcBef>
                <a:spcPct val="20000"/>
              </a:spcBef>
            </a:pPr>
            <a:r>
              <a:rPr lang="en-US" sz="2000" b="1" dirty="0"/>
              <a:t>USGS/CISN</a:t>
            </a:r>
            <a:r>
              <a:rPr lang="en-US" sz="2000" b="1" dirty="0" smtClean="0"/>
              <a:t> </a:t>
            </a:r>
          </a:p>
          <a:p>
            <a:pPr marL="174625" indent="-174625">
              <a:spcBef>
                <a:spcPct val="20000"/>
              </a:spcBef>
              <a:buFontTx/>
              <a:buChar char="•"/>
            </a:pPr>
            <a:r>
              <a:rPr lang="en-US" sz="2000" b="1" dirty="0" smtClean="0"/>
              <a:t>Phase </a:t>
            </a:r>
            <a:r>
              <a:rPr lang="en-US" sz="2000" b="1" dirty="0"/>
              <a:t>I (2007-2009)</a:t>
            </a:r>
            <a:r>
              <a:rPr lang="en-US" sz="2000" b="1" dirty="0" smtClean="0"/>
              <a:t> </a:t>
            </a:r>
          </a:p>
          <a:p>
            <a:pPr marL="631825" lvl="1" indent="-174625">
              <a:spcBef>
                <a:spcPct val="20000"/>
              </a:spcBef>
            </a:pPr>
            <a:r>
              <a:rPr lang="en-US" sz="2000" dirty="0" smtClean="0"/>
              <a:t>Algorithm </a:t>
            </a:r>
            <a:r>
              <a:rPr lang="en-US" sz="2000" dirty="0"/>
              <a:t>testing</a:t>
            </a:r>
          </a:p>
          <a:p>
            <a:pPr marL="174625" indent="-174625">
              <a:spcBef>
                <a:spcPct val="20000"/>
              </a:spcBef>
              <a:buFontTx/>
              <a:buChar char="•"/>
            </a:pPr>
            <a:r>
              <a:rPr lang="en-US" sz="2000" b="1" dirty="0"/>
              <a:t>Phase II (2010-2012)</a:t>
            </a:r>
            <a:r>
              <a:rPr lang="en-US" sz="2000" b="1" dirty="0" smtClean="0"/>
              <a:t> </a:t>
            </a:r>
            <a:endParaRPr lang="en-US" sz="2000" dirty="0" smtClean="0"/>
          </a:p>
          <a:p>
            <a:pPr marL="631825" lvl="1" indent="-174625">
              <a:spcBef>
                <a:spcPct val="20000"/>
              </a:spcBef>
            </a:pPr>
            <a:r>
              <a:rPr lang="en-US" sz="2000" dirty="0" smtClean="0"/>
              <a:t>Prototype end-2-end system</a:t>
            </a:r>
          </a:p>
          <a:p>
            <a:pPr marL="631825" lvl="1" indent="-174625">
              <a:spcBef>
                <a:spcPct val="20000"/>
              </a:spcBef>
            </a:pPr>
            <a:r>
              <a:rPr lang="en-US" sz="2000" dirty="0" smtClean="0"/>
              <a:t>Work with </a:t>
            </a:r>
            <a:r>
              <a:rPr lang="en-US" sz="2000" dirty="0"/>
              <a:t>test users</a:t>
            </a:r>
            <a:endParaRPr lang="en-US" sz="2000" dirty="0" smtClean="0"/>
          </a:p>
          <a:p>
            <a:pPr marL="174625" indent="-174625">
              <a:spcBef>
                <a:spcPct val="20000"/>
              </a:spcBef>
              <a:buFontTx/>
              <a:buChar char="•"/>
            </a:pPr>
            <a:r>
              <a:rPr lang="en-US" sz="2000" b="1" dirty="0" smtClean="0"/>
              <a:t>Phase II+1/2 (2010-2011)</a:t>
            </a:r>
          </a:p>
          <a:p>
            <a:pPr marL="174625" indent="-174625">
              <a:spcBef>
                <a:spcPct val="20000"/>
              </a:spcBef>
            </a:pPr>
            <a:r>
              <a:rPr lang="en-US" sz="2000" dirty="0" smtClean="0"/>
              <a:t>		ARRA funding </a:t>
            </a:r>
            <a:r>
              <a:rPr lang="en-US" sz="2000" dirty="0"/>
              <a:t>to reduce </a:t>
            </a:r>
            <a:r>
              <a:rPr lang="en-US" sz="2000" dirty="0" err="1"/>
              <a:t>datalogger</a:t>
            </a:r>
            <a:r>
              <a:rPr lang="en-US" sz="2000" dirty="0"/>
              <a:t> delays</a:t>
            </a:r>
            <a:endParaRPr lang="en-US" sz="2000" dirty="0" smtClean="0"/>
          </a:p>
          <a:p>
            <a:pPr marL="174625" indent="-174625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223839" y="1489075"/>
            <a:ext cx="4957762" cy="4762500"/>
            <a:chOff x="4262437" y="990600"/>
            <a:chExt cx="4957763" cy="4762500"/>
          </a:xfrm>
          <a:effectLst>
            <a:outerShdw blurRad="50800" dist="38100" dir="11640000" algn="tl" rotWithShape="0">
              <a:srgbClr val="000000">
                <a:alpha val="43000"/>
              </a:srgbClr>
            </a:outerShdw>
          </a:effectLst>
        </p:grpSpPr>
        <p:pic>
          <p:nvPicPr>
            <p:cNvPr id="7" name="Picture 3" descr="CAstations"/>
            <p:cNvPicPr>
              <a:picLocks noChangeAspect="1" noChangeArrowheads="1"/>
            </p:cNvPicPr>
            <p:nvPr/>
          </p:nvPicPr>
          <p:blipFill>
            <a:blip r:embed="rId2"/>
            <a:srcRect b="10715"/>
            <a:stretch>
              <a:fillRect/>
            </a:stretch>
          </p:blipFill>
          <p:spPr bwMode="auto">
            <a:xfrm>
              <a:off x="4262437" y="990600"/>
              <a:ext cx="4957763" cy="476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4571999" y="4419600"/>
              <a:ext cx="1676400" cy="1143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6934200" y="1295400"/>
              <a:ext cx="2286000" cy="2590800"/>
              <a:chOff x="6934200" y="1371600"/>
              <a:chExt cx="2286000" cy="2590800"/>
            </a:xfrm>
          </p:grpSpPr>
          <p:sp>
            <p:nvSpPr>
              <p:cNvPr id="13" name="Text Box 12"/>
              <p:cNvSpPr txBox="1">
                <a:spLocks noChangeArrowheads="1"/>
              </p:cNvSpPr>
              <p:nvPr/>
            </p:nvSpPr>
            <p:spPr bwMode="auto">
              <a:xfrm>
                <a:off x="7239000" y="1736725"/>
                <a:ext cx="91440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</a:rPr>
                  <a:t>UC Berkeley</a:t>
                </a:r>
              </a:p>
            </p:txBody>
          </p:sp>
          <p:sp>
            <p:nvSpPr>
              <p:cNvPr id="14" name="Text Box 14"/>
              <p:cNvSpPr txBox="1">
                <a:spLocks noChangeArrowheads="1"/>
              </p:cNvSpPr>
              <p:nvPr/>
            </p:nvSpPr>
            <p:spPr bwMode="auto">
              <a:xfrm>
                <a:off x="8250238" y="3717925"/>
                <a:ext cx="969962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>
                    <a:solidFill>
                      <a:srgbClr val="000000"/>
                    </a:solidFill>
                  </a:rPr>
                  <a:t> SCEC/USC</a:t>
                </a:r>
              </a:p>
            </p:txBody>
          </p:sp>
          <p:pic>
            <p:nvPicPr>
              <p:cNvPr id="15" name="Picture 16" descr="Southern California Earthquake Center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 b="18875"/>
              <a:stretch>
                <a:fillRect/>
              </a:stretch>
            </p:blipFill>
            <p:spPr bwMode="auto">
              <a:xfrm>
                <a:off x="8229600" y="3367088"/>
                <a:ext cx="533400" cy="350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7" descr="CIT logo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934200" y="2041525"/>
                <a:ext cx="434975" cy="434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8" descr="US Geological Survey -- Western Region">
                <a:hlinkClick r:id=""/>
              </p:cNvPr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543800" y="2651125"/>
                <a:ext cx="581025" cy="454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Text Box 19"/>
              <p:cNvSpPr txBox="1">
                <a:spLocks noChangeArrowheads="1"/>
              </p:cNvSpPr>
              <p:nvPr/>
            </p:nvSpPr>
            <p:spPr bwMode="auto">
              <a:xfrm>
                <a:off x="7848600" y="2803525"/>
                <a:ext cx="990600" cy="549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</a:rPr>
                  <a:t>U.S. Geological </a:t>
                </a:r>
              </a:p>
              <a:p>
                <a:pPr algn="ctr"/>
                <a:r>
                  <a:rPr lang="en-US" sz="1000">
                    <a:solidFill>
                      <a:srgbClr val="000000"/>
                    </a:solidFill>
                  </a:rPr>
                  <a:t>Survey</a:t>
                </a:r>
              </a:p>
            </p:txBody>
          </p:sp>
          <p:sp>
            <p:nvSpPr>
              <p:cNvPr id="19" name="Text Box 13"/>
              <p:cNvSpPr txBox="1">
                <a:spLocks noChangeArrowheads="1"/>
              </p:cNvSpPr>
              <p:nvPr/>
            </p:nvSpPr>
            <p:spPr bwMode="auto">
              <a:xfrm>
                <a:off x="7086600" y="2422525"/>
                <a:ext cx="776288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tabLst>
                    <a:tab pos="2178050" algn="l"/>
                  </a:tabLst>
                </a:pPr>
                <a:r>
                  <a:rPr lang="en-US" sz="1000">
                    <a:solidFill>
                      <a:srgbClr val="000000"/>
                    </a:solidFill>
                  </a:rPr>
                  <a:t> Caltech</a:t>
                </a:r>
              </a:p>
            </p:txBody>
          </p:sp>
          <p:pic>
            <p:nvPicPr>
              <p:cNvPr id="20" name="Picture 27" descr="ucbseal_540_139_bluegold_300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934200" y="1371600"/>
                <a:ext cx="427037" cy="427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" name="Picture 21" descr="Earthquake Index Map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2675" t="519" r="5191" b="90674"/>
            <a:stretch>
              <a:fillRect/>
            </a:stretch>
          </p:blipFill>
          <p:spPr bwMode="auto">
            <a:xfrm>
              <a:off x="4419600" y="4648200"/>
              <a:ext cx="1371600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4267200" y="5103269"/>
              <a:ext cx="1371600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  <a:spcAft>
                  <a:spcPct val="25000"/>
                </a:spcAft>
              </a:pPr>
              <a:r>
                <a:rPr lang="en-US" sz="3200">
                  <a:solidFill>
                    <a:srgbClr val="CC9900"/>
                  </a:solidFill>
                </a:rPr>
                <a:t>CISN</a:t>
              </a:r>
            </a:p>
          </p:txBody>
        </p:sp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5257800" y="5157850"/>
              <a:ext cx="220980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  <a:spcBef>
                  <a:spcPct val="50000"/>
                </a:spcBef>
                <a:spcAft>
                  <a:spcPct val="25000"/>
                </a:spcAft>
              </a:pPr>
              <a:r>
                <a:rPr lang="en-US" sz="1300">
                  <a:solidFill>
                    <a:srgbClr val="000000"/>
                  </a:solidFill>
                </a:rPr>
                <a:t>California Integrated Seismic Network</a:t>
              </a: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1066801" y="224632"/>
            <a:ext cx="3657600" cy="93503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Summary</a:t>
            </a:r>
            <a:b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</a:b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ANSS/CISN Early Warning R&amp;D Project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6200" y="762000"/>
            <a:ext cx="5257800" cy="592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7800" indent="-177800" eaLnBrk="0" hangingPunct="0">
              <a:buFontTx/>
              <a:buChar char="•"/>
            </a:pPr>
            <a:endParaRPr lang="en-US" sz="2000" dirty="0">
              <a:latin typeface="Helvetica" charset="0"/>
              <a:ea typeface="ＭＳ Ｐゴシック" charset="-128"/>
              <a:cs typeface="ＭＳ Ｐゴシック" charset="-128"/>
            </a:endParaRPr>
          </a:p>
          <a:p>
            <a:pPr marL="177800" indent="-177800" eaLnBrk="0" hangingPunct="0">
              <a:buFontTx/>
              <a:buChar char="•"/>
            </a:pPr>
            <a:r>
              <a:rPr lang="en-US" sz="2400" dirty="0" smtClean="0">
                <a:latin typeface="Helvetica" charset="0"/>
                <a:ea typeface="ＭＳ Ｐゴシック" charset="-128"/>
                <a:cs typeface="ＭＳ Ｐゴシック" charset="-128"/>
              </a:rPr>
              <a:t>Collaboration: </a:t>
            </a:r>
          </a:p>
          <a:p>
            <a:pPr marL="635000" lvl="1" indent="-177800" eaLnBrk="0" hangingPunct="0">
              <a:buFontTx/>
              <a:buChar char="•"/>
            </a:pPr>
            <a:r>
              <a:rPr lang="en-US" sz="2400" dirty="0" smtClean="0">
                <a:latin typeface="Helvetica" charset="0"/>
                <a:ea typeface="ＭＳ Ｐゴシック" charset="-128"/>
                <a:cs typeface="ＭＳ Ｐゴシック" charset="-128"/>
              </a:rPr>
              <a:t>USGS </a:t>
            </a:r>
          </a:p>
          <a:p>
            <a:pPr marL="635000" lvl="1" indent="-177800" eaLnBrk="0" hangingPunct="0">
              <a:buFontTx/>
              <a:buChar char="•"/>
            </a:pPr>
            <a:r>
              <a:rPr lang="en-US" sz="2400" dirty="0" smtClean="0">
                <a:latin typeface="Helvetica" charset="0"/>
                <a:ea typeface="ＭＳ Ｐゴシック" charset="-128"/>
                <a:cs typeface="ＭＳ Ｐゴシック" charset="-128"/>
              </a:rPr>
              <a:t>Caltech </a:t>
            </a:r>
          </a:p>
          <a:p>
            <a:pPr marL="635000" lvl="1" indent="-177800" eaLnBrk="0" hangingPunct="0">
              <a:buFontTx/>
              <a:buChar char="•"/>
            </a:pPr>
            <a:r>
              <a:rPr lang="en-US" sz="2400" dirty="0" smtClean="0">
                <a:latin typeface="Helvetica" charset="0"/>
                <a:ea typeface="ＭＳ Ｐゴシック" charset="-128"/>
                <a:cs typeface="ＭＳ Ｐゴシック" charset="-128"/>
              </a:rPr>
              <a:t>UC</a:t>
            </a:r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-</a:t>
            </a:r>
            <a:r>
              <a:rPr lang="en-US" sz="2400" dirty="0" smtClean="0">
                <a:latin typeface="Helvetica" charset="0"/>
                <a:ea typeface="ＭＳ Ｐゴシック" charset="-128"/>
                <a:cs typeface="ＭＳ Ｐゴシック" charset="-128"/>
              </a:rPr>
              <a:t>Berkeley</a:t>
            </a:r>
          </a:p>
          <a:p>
            <a:pPr marL="635000" lvl="1" indent="-177800" eaLnBrk="0" hangingPunct="0">
              <a:buFontTx/>
              <a:buChar char="•"/>
            </a:pPr>
            <a:r>
              <a:rPr lang="en-US" sz="2400" dirty="0" smtClean="0">
                <a:latin typeface="Helvetica" charset="0"/>
                <a:ea typeface="ＭＳ Ｐゴシック" charset="-128"/>
                <a:cs typeface="ＭＳ Ｐゴシック" charset="-128"/>
              </a:rPr>
              <a:t>ETH, Zurich</a:t>
            </a:r>
          </a:p>
          <a:p>
            <a:pPr marL="635000" lvl="1" indent="-177800" eaLnBrk="0" hangingPunct="0">
              <a:buFontTx/>
              <a:buChar char="•"/>
            </a:pPr>
            <a:r>
              <a:rPr lang="en-US" sz="2400" dirty="0" smtClean="0">
                <a:latin typeface="Helvetica" charset="0"/>
                <a:ea typeface="ＭＳ Ｐゴシック" charset="-128"/>
                <a:cs typeface="ＭＳ Ｐゴシック" charset="-128"/>
              </a:rPr>
              <a:t>USC/SCEC</a:t>
            </a:r>
          </a:p>
          <a:p>
            <a:pPr marL="177800" indent="-177800" eaLnBrk="0" hangingPunct="0">
              <a:buFontTx/>
              <a:buChar char="•"/>
            </a:pPr>
            <a:endParaRPr lang="en-US" sz="900" dirty="0" smtClean="0">
              <a:latin typeface="Helvetica" charset="0"/>
              <a:ea typeface="ＭＳ Ｐゴシック" charset="-128"/>
              <a:cs typeface="ＭＳ Ｐゴシック" charset="-128"/>
            </a:endParaRPr>
          </a:p>
          <a:p>
            <a:pPr marL="177800" indent="-177800" eaLnBrk="0" hangingPunct="0">
              <a:spcAft>
                <a:spcPts val="1200"/>
              </a:spcAft>
              <a:buFontTx/>
              <a:buChar char="•"/>
            </a:pPr>
            <a:r>
              <a:rPr lang="en-US" sz="2400" dirty="0" smtClean="0">
                <a:latin typeface="Helvetica" charset="0"/>
                <a:ea typeface="ＭＳ Ｐゴシック" charset="-128"/>
                <a:cs typeface="ＭＳ Ｐゴシック" charset="-128"/>
              </a:rPr>
              <a:t>Develop EEW algorithms to detect and analyze earthquakes within seconds</a:t>
            </a:r>
          </a:p>
          <a:p>
            <a:pPr marL="177800" indent="-177800" eaLnBrk="0" hangingPunct="0">
              <a:spcAft>
                <a:spcPts val="1200"/>
              </a:spcAft>
              <a:buFontTx/>
              <a:buChar char="•"/>
            </a:pPr>
            <a:r>
              <a:rPr lang="en-US" sz="2400" dirty="0" smtClean="0">
                <a:latin typeface="Helvetica" charset="0"/>
                <a:ea typeface="ＭＳ Ｐゴシック" charset="-128"/>
                <a:cs typeface="ＭＳ Ｐゴシック" charset="-128"/>
              </a:rPr>
              <a:t>Identify needed </a:t>
            </a:r>
            <a:r>
              <a:rPr lang="en-US" sz="2400" dirty="0">
                <a:latin typeface="Helvetica" charset="0"/>
                <a:ea typeface="ＭＳ Ｐゴシック" charset="-128"/>
                <a:cs typeface="ＭＳ Ｐゴシック" charset="-128"/>
              </a:rPr>
              <a:t>improvements to the existing monitoring </a:t>
            </a:r>
            <a:r>
              <a:rPr lang="en-US" sz="2400" dirty="0" smtClean="0">
                <a:latin typeface="Helvetica" charset="0"/>
                <a:ea typeface="ＭＳ Ｐゴシック" charset="-128"/>
                <a:cs typeface="ＭＳ Ｐゴシック" charset="-128"/>
              </a:rPr>
              <a:t>networks</a:t>
            </a:r>
          </a:p>
          <a:p>
            <a:pPr marL="177800" indent="-177800" eaLnBrk="0" hangingPunct="0">
              <a:spcAft>
                <a:spcPts val="1200"/>
              </a:spcAft>
              <a:buFontTx/>
              <a:buChar char="•"/>
            </a:pPr>
            <a:r>
              <a:rPr lang="en-US" sz="2400" dirty="0" smtClean="0">
                <a:latin typeface="Helvetica" charset="0"/>
                <a:ea typeface="ＭＳ Ｐゴシック" charset="-128"/>
                <a:cs typeface="ＭＳ Ｐゴシック" charset="-128"/>
              </a:rPr>
              <a:t>Implement an end-to-end prototype test system</a:t>
            </a:r>
          </a:p>
          <a:p>
            <a:pPr marL="177800" indent="-177800" eaLnBrk="0" hangingPunct="0">
              <a:buFontTx/>
              <a:buChar char="•"/>
            </a:pPr>
            <a:endParaRPr lang="en-US" sz="800" dirty="0">
              <a:latin typeface="Helvetic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391400" y="1851026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spcAft>
                <a:spcPct val="25000"/>
              </a:spcAft>
            </a:pPr>
            <a:r>
              <a:rPr lang="en-US" sz="2000">
                <a:solidFill>
                  <a:srgbClr val="FFFFFF"/>
                </a:solidFill>
              </a:rPr>
              <a:t>trigger time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7620000" y="3298826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spcAft>
                <a:spcPct val="25000"/>
              </a:spcAft>
            </a:pPr>
            <a:r>
              <a:rPr lang="en-US" sz="2000">
                <a:solidFill>
                  <a:srgbClr val="FFFFFF"/>
                </a:solidFill>
              </a:rPr>
              <a:t>+ 1 sec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7696200" y="4506913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spcAft>
                <a:spcPct val="25000"/>
              </a:spcAft>
            </a:pPr>
            <a:r>
              <a:rPr lang="en-US" sz="2000">
                <a:solidFill>
                  <a:srgbClr val="FFFFFF"/>
                </a:solidFill>
              </a:rPr>
              <a:t>+ 3 sec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05400" y="1437144"/>
            <a:ext cx="3962400" cy="2677656"/>
          </a:xfrm>
          <a:prstGeom prst="rect">
            <a:avLst/>
          </a:prstGeom>
          <a:solidFill>
            <a:srgbClr val="FFFF00"/>
          </a:solidFill>
          <a:effectLst>
            <a:outerShdw blurRad="50800" dist="38100" dir="1224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marL="174625" indent="-174625">
              <a:spcBef>
                <a:spcPct val="20000"/>
              </a:spcBef>
              <a:buFontTx/>
              <a:buChar char="•"/>
            </a:pPr>
            <a:r>
              <a:rPr lang="en-US" sz="2400" b="1" dirty="0" smtClean="0"/>
              <a:t>EEW requirements:</a:t>
            </a:r>
          </a:p>
          <a:p>
            <a:pPr marL="174625" indent="-174625">
              <a:spcBef>
                <a:spcPct val="20000"/>
              </a:spcBef>
            </a:pPr>
            <a:r>
              <a:rPr lang="en-US" sz="2400" dirty="0" smtClean="0"/>
              <a:t>-- Rapid earthquake detection</a:t>
            </a:r>
          </a:p>
          <a:p>
            <a:pPr marL="174625" indent="-174625">
              <a:spcBef>
                <a:spcPct val="20000"/>
              </a:spcBef>
            </a:pPr>
            <a:r>
              <a:rPr lang="en-US" sz="2400" dirty="0" smtClean="0"/>
              <a:t>-- Early Mag. estimation</a:t>
            </a:r>
          </a:p>
          <a:p>
            <a:pPr marL="174625" indent="-174625">
              <a:spcBef>
                <a:spcPct val="20000"/>
              </a:spcBef>
            </a:pPr>
            <a:r>
              <a:rPr lang="en-US" sz="2400" dirty="0" smtClean="0"/>
              <a:t>-- Ground shaking prediction</a:t>
            </a:r>
          </a:p>
          <a:p>
            <a:pPr marL="174625" indent="-174625">
              <a:spcBef>
                <a:spcPct val="20000"/>
              </a:spcBef>
            </a:pPr>
            <a:r>
              <a:rPr lang="en-US" sz="2400" dirty="0" smtClean="0"/>
              <a:t>-- Robust seismic networks</a:t>
            </a:r>
          </a:p>
          <a:p>
            <a:pPr marL="174625" indent="-174625">
              <a:spcBef>
                <a:spcPct val="20000"/>
              </a:spcBef>
            </a:pPr>
            <a:r>
              <a:rPr lang="en-US" sz="2400" dirty="0" smtClean="0"/>
              <a:t>-- Well trained uses</a:t>
            </a:r>
            <a:endParaRPr lang="en-US" sz="2400" dirty="0"/>
          </a:p>
        </p:txBody>
      </p:sp>
      <p:pic>
        <p:nvPicPr>
          <p:cNvPr id="13" name="Picture 12" descr="CISNlogo_latests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495800"/>
            <a:ext cx="2842857" cy="1859524"/>
          </a:xfrm>
          <a:prstGeom prst="rect">
            <a:avLst/>
          </a:prstGeom>
          <a:effectLst>
            <a:outerShdw blurRad="50800" dist="38100" dir="13500000" algn="tl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7CC420-A2B5-164F-A5CC-3B462297BACC}" type="slidenum">
              <a:rPr lang="en-US"/>
              <a:pPr/>
              <a:t>3</a:t>
            </a:fld>
            <a:endParaRPr lang="en-US"/>
          </a:p>
        </p:txBody>
      </p:sp>
      <p:sp>
        <p:nvSpPr>
          <p:cNvPr id="17411" name="TextBox 7"/>
          <p:cNvSpPr txBox="1">
            <a:spLocks noChangeArrowheads="1"/>
          </p:cNvSpPr>
          <p:nvPr/>
        </p:nvSpPr>
        <p:spPr bwMode="auto">
          <a:xfrm>
            <a:off x="260350" y="2551331"/>
            <a:ext cx="5019323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 CISN real-time testing of 3 algorithms</a:t>
            </a:r>
          </a:p>
          <a:p>
            <a:r>
              <a:rPr lang="el-GR" b="1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τ</a:t>
            </a:r>
            <a:r>
              <a:rPr lang="en-US" b="1" baseline="-25000" dirty="0" err="1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b="1" dirty="0">
                <a:solidFill>
                  <a:schemeClr val="tx2"/>
                </a:solidFill>
              </a:rPr>
              <a:t>-P</a:t>
            </a:r>
            <a:r>
              <a:rPr lang="en-US" b="1" baseline="-25000" dirty="0">
                <a:solidFill>
                  <a:schemeClr val="tx2"/>
                </a:solidFill>
              </a:rPr>
              <a:t>d</a:t>
            </a:r>
            <a:r>
              <a:rPr lang="en-US" b="1" dirty="0">
                <a:solidFill>
                  <a:schemeClr val="tx2"/>
                </a:solidFill>
              </a:rPr>
              <a:t> On-site algorithm, </a:t>
            </a:r>
            <a:r>
              <a:rPr lang="en-US" b="1" dirty="0" smtClean="0">
                <a:solidFill>
                  <a:schemeClr val="tx2"/>
                </a:solidFill>
              </a:rPr>
              <a:t>VS, </a:t>
            </a:r>
            <a:r>
              <a:rPr lang="en-US" b="1" dirty="0">
                <a:solidFill>
                  <a:schemeClr val="tx2"/>
                </a:solidFill>
              </a:rPr>
              <a:t>&amp; </a:t>
            </a:r>
            <a:r>
              <a:rPr lang="en-US" b="1" dirty="0" err="1">
                <a:solidFill>
                  <a:schemeClr val="tx2"/>
                </a:solidFill>
              </a:rPr>
              <a:t>ElarmS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b="1" dirty="0"/>
          </a:p>
          <a:p>
            <a:pPr>
              <a:buFont typeface="Arial" charset="0"/>
              <a:buChar char="•"/>
            </a:pPr>
            <a:r>
              <a:rPr lang="en-US" sz="2400" b="1" dirty="0"/>
              <a:t> </a:t>
            </a:r>
            <a:r>
              <a:rPr lang="en-US" sz="2400" dirty="0"/>
              <a:t>State-wide implementation</a:t>
            </a:r>
          </a:p>
          <a:p>
            <a:r>
              <a:rPr lang="en-US" b="1" dirty="0">
                <a:solidFill>
                  <a:schemeClr val="tx2"/>
                </a:solidFill>
              </a:rPr>
              <a:t>382 stations with 585 broadband &amp; strong motion </a:t>
            </a:r>
          </a:p>
          <a:p>
            <a:r>
              <a:rPr lang="en-US" b="1" dirty="0">
                <a:solidFill>
                  <a:schemeClr val="tx2"/>
                </a:solidFill>
              </a:rPr>
              <a:t>instruments</a:t>
            </a:r>
          </a:p>
          <a:p>
            <a:endParaRPr lang="en-US" dirty="0"/>
          </a:p>
          <a:p>
            <a:pPr>
              <a:buFont typeface="Arial" charset="0"/>
              <a:buChar char="•"/>
            </a:pPr>
            <a:r>
              <a:rPr lang="en-US" sz="2400" dirty="0"/>
              <a:t> Many small to moderate earthquakes </a:t>
            </a:r>
            <a:endParaRPr lang="en-US" sz="2400" dirty="0" smtClean="0"/>
          </a:p>
          <a:p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2007 M</a:t>
            </a:r>
            <a:r>
              <a:rPr lang="en-US" b="1" baseline="-25000" dirty="0">
                <a:solidFill>
                  <a:schemeClr val="tx2"/>
                </a:solidFill>
              </a:rPr>
              <a:t>w</a:t>
            </a:r>
            <a:r>
              <a:rPr lang="en-US" b="1" dirty="0">
                <a:solidFill>
                  <a:schemeClr val="tx2"/>
                </a:solidFill>
              </a:rPr>
              <a:t>5.4 Alum Rock &amp; 2008 M</a:t>
            </a:r>
            <a:r>
              <a:rPr lang="en-US" b="1" baseline="-25000" dirty="0">
                <a:solidFill>
                  <a:schemeClr val="tx2"/>
                </a:solidFill>
              </a:rPr>
              <a:t>w</a:t>
            </a:r>
            <a:r>
              <a:rPr lang="en-US" b="1" dirty="0">
                <a:solidFill>
                  <a:schemeClr val="tx2"/>
                </a:solidFill>
              </a:rPr>
              <a:t>5.4 Chino </a:t>
            </a:r>
            <a:r>
              <a:rPr lang="en-US" b="1" dirty="0" smtClean="0">
                <a:solidFill>
                  <a:schemeClr val="tx2"/>
                </a:solidFill>
              </a:rPr>
              <a:t>Hills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2010 Mw7.2 Baja California</a:t>
            </a:r>
          </a:p>
          <a:p>
            <a:endParaRPr lang="en-US" dirty="0"/>
          </a:p>
          <a:p>
            <a:pPr>
              <a:buFont typeface="Arial" charset="0"/>
              <a:buChar char="•"/>
            </a:pPr>
            <a:r>
              <a:rPr lang="en-US" sz="2400" b="1" dirty="0"/>
              <a:t> </a:t>
            </a:r>
            <a:r>
              <a:rPr lang="en-US" sz="2400" dirty="0"/>
              <a:t>CISN EEW Testing </a:t>
            </a:r>
            <a:r>
              <a:rPr lang="en-US" sz="2400" dirty="0" smtClean="0"/>
              <a:t>Center established </a:t>
            </a:r>
            <a:endParaRPr lang="en-US" sz="2000" dirty="0"/>
          </a:p>
          <a:p>
            <a:r>
              <a:rPr lang="en-US" b="1" dirty="0">
                <a:solidFill>
                  <a:schemeClr val="tx2"/>
                </a:solidFill>
              </a:rPr>
              <a:t>at University of Southern California (USC)/SCEC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990600"/>
            <a:ext cx="1600200" cy="923925"/>
          </a:xfrm>
          <a:prstGeom prst="rect">
            <a:avLst/>
          </a:prstGeom>
          <a:solidFill>
            <a:srgbClr val="4F81BD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l-GR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τ</a:t>
            </a:r>
            <a:r>
              <a:rPr lang="en-US" baseline="-25000">
                <a:solidFill>
                  <a:schemeClr val="bg1"/>
                </a:solidFill>
                <a:ea typeface="Times New Roman" charset="0"/>
                <a:cs typeface="Times New Roman" charset="0"/>
              </a:rPr>
              <a:t>c</a:t>
            </a:r>
            <a:r>
              <a:rPr lang="en-US">
                <a:solidFill>
                  <a:schemeClr val="bg1"/>
                </a:solidFill>
                <a:ea typeface="Times New Roman" charset="0"/>
                <a:cs typeface="Times New Roman" charset="0"/>
              </a:rPr>
              <a:t>-P</a:t>
            </a:r>
            <a:r>
              <a:rPr lang="en-US" baseline="-25000">
                <a:solidFill>
                  <a:schemeClr val="bg1"/>
                </a:solidFill>
                <a:ea typeface="Times New Roman" charset="0"/>
                <a:cs typeface="Times New Roman" charset="0"/>
              </a:rPr>
              <a:t>d </a:t>
            </a: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ea typeface="Times New Roman" charset="0"/>
                <a:cs typeface="Times New Roman" charset="0"/>
              </a:rPr>
              <a:t>On-site Algorithm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7413" name="TextBox 10"/>
          <p:cNvSpPr txBox="1">
            <a:spLocks noChangeArrowheads="1"/>
          </p:cNvSpPr>
          <p:nvPr/>
        </p:nvSpPr>
        <p:spPr bwMode="auto">
          <a:xfrm>
            <a:off x="914400" y="533400"/>
            <a:ext cx="15824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Single sensor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3800" y="990600"/>
            <a:ext cx="1676400" cy="923925"/>
          </a:xfrm>
          <a:prstGeom prst="rect">
            <a:avLst/>
          </a:prstGeom>
          <a:solidFill>
            <a:srgbClr val="4F81BD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ea typeface="Times New Roman" charset="0"/>
                <a:cs typeface="Times New Roman" charset="0"/>
              </a:rPr>
              <a:t>Virtual Seismologist (VS)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990600"/>
            <a:ext cx="1600200" cy="923925"/>
          </a:xfrm>
          <a:prstGeom prst="rect">
            <a:avLst/>
          </a:prstGeom>
          <a:solidFill>
            <a:srgbClr val="4F81BD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>
              <a:ea typeface="Times New Roman" charset="0"/>
              <a:cs typeface="Times New Roman" charset="0"/>
            </a:endParaRP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ea typeface="Times New Roman" charset="0"/>
                <a:cs typeface="Times New Roman" charset="0"/>
              </a:rPr>
              <a:t>ElarmS</a:t>
            </a:r>
          </a:p>
          <a:p>
            <a:pPr algn="ctr">
              <a:defRPr/>
            </a:pPr>
            <a:endParaRPr lang="en-US"/>
          </a:p>
        </p:txBody>
      </p:sp>
      <p:sp>
        <p:nvSpPr>
          <p:cNvPr id="17416" name="TextBox 13"/>
          <p:cNvSpPr txBox="1">
            <a:spLocks noChangeArrowheads="1"/>
          </p:cNvSpPr>
          <p:nvPr/>
        </p:nvSpPr>
        <p:spPr bwMode="auto">
          <a:xfrm>
            <a:off x="3657600" y="533400"/>
            <a:ext cx="18570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Sensor network</a:t>
            </a:r>
          </a:p>
        </p:txBody>
      </p:sp>
      <p:sp>
        <p:nvSpPr>
          <p:cNvPr id="17417" name="TextBox 14"/>
          <p:cNvSpPr txBox="1">
            <a:spLocks noChangeArrowheads="1"/>
          </p:cNvSpPr>
          <p:nvPr/>
        </p:nvSpPr>
        <p:spPr bwMode="auto">
          <a:xfrm>
            <a:off x="6624638" y="533400"/>
            <a:ext cx="18570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Sensor network</a:t>
            </a:r>
          </a:p>
        </p:txBody>
      </p:sp>
      <p:sp>
        <p:nvSpPr>
          <p:cNvPr id="17418" name="TextBox 16"/>
          <p:cNvSpPr txBox="1">
            <a:spLocks noChangeArrowheads="1"/>
          </p:cNvSpPr>
          <p:nvPr/>
        </p:nvSpPr>
        <p:spPr bwMode="auto">
          <a:xfrm>
            <a:off x="1219200" y="1905000"/>
            <a:ext cx="9255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solidFill>
                  <a:schemeClr val="tx2"/>
                </a:solidFill>
              </a:rPr>
              <a:t>Caltech</a:t>
            </a:r>
          </a:p>
        </p:txBody>
      </p:sp>
      <p:sp>
        <p:nvSpPr>
          <p:cNvPr id="17419" name="TextBox 17"/>
          <p:cNvSpPr txBox="1">
            <a:spLocks noChangeArrowheads="1"/>
          </p:cNvSpPr>
          <p:nvPr/>
        </p:nvSpPr>
        <p:spPr bwMode="auto">
          <a:xfrm>
            <a:off x="3505200" y="1905000"/>
            <a:ext cx="2076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solidFill>
                  <a:schemeClr val="tx2"/>
                </a:solidFill>
              </a:rPr>
              <a:t>ETH Zurich/Caltech</a:t>
            </a:r>
          </a:p>
        </p:txBody>
      </p:sp>
      <p:sp>
        <p:nvSpPr>
          <p:cNvPr id="17420" name="TextBox 18"/>
          <p:cNvSpPr txBox="1">
            <a:spLocks noChangeArrowheads="1"/>
          </p:cNvSpPr>
          <p:nvPr/>
        </p:nvSpPr>
        <p:spPr bwMode="auto">
          <a:xfrm>
            <a:off x="6896100" y="1905000"/>
            <a:ext cx="1392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i="1">
                <a:solidFill>
                  <a:schemeClr val="tx2"/>
                </a:solidFill>
              </a:rPr>
              <a:t>UC Berkeley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457200" y="-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charset="0"/>
              </a:rPr>
              <a:t>CISN EEW Algorithm Testing </a:t>
            </a:r>
            <a:r>
              <a:rPr lang="en-US" sz="32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charset="0"/>
              </a:rPr>
              <a:t>		</a:t>
            </a:r>
            <a:r>
              <a:rPr lang="en-US" sz="20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charset="0"/>
              </a:rPr>
              <a:t>(2007-2009)</a:t>
            </a:r>
            <a:endParaRPr lang="en-US" sz="320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1981200"/>
            <a:ext cx="2514600" cy="646331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Progress:</a:t>
            </a:r>
            <a:endParaRPr lang="en-US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" name="Picture 3" descr="CAstations"/>
          <p:cNvPicPr>
            <a:picLocks noChangeAspect="1" noChangeArrowheads="1"/>
          </p:cNvPicPr>
          <p:nvPr/>
        </p:nvPicPr>
        <p:blipFill>
          <a:blip r:embed="rId3"/>
          <a:srcRect b="10715"/>
          <a:stretch>
            <a:fillRect/>
          </a:stretch>
        </p:blipFill>
        <p:spPr bwMode="auto">
          <a:xfrm>
            <a:off x="5202725" y="2362200"/>
            <a:ext cx="3788875" cy="363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F4B3D3-DCE6-734E-93E7-3AA0D4234A42}" type="slidenum">
              <a:rPr lang="en-US"/>
              <a:pPr/>
              <a:t>4</a:t>
            </a:fld>
            <a:endParaRPr lang="en-US"/>
          </a:p>
        </p:txBody>
      </p:sp>
      <p:sp>
        <p:nvSpPr>
          <p:cNvPr id="18435" name="TextBox 31"/>
          <p:cNvSpPr txBox="1">
            <a:spLocks noChangeArrowheads="1"/>
          </p:cNvSpPr>
          <p:nvPr/>
        </p:nvSpPr>
        <p:spPr bwMode="auto">
          <a:xfrm>
            <a:off x="3886200" y="1828800"/>
            <a:ext cx="2286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Results</a:t>
            </a:r>
            <a:r>
              <a:rPr lang="en-US" sz="2800" dirty="0"/>
              <a:t>	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4400" y="990600"/>
            <a:ext cx="1600200" cy="923925"/>
          </a:xfrm>
          <a:prstGeom prst="rect">
            <a:avLst/>
          </a:prstGeom>
          <a:solidFill>
            <a:srgbClr val="4F81BD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l-GR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τ</a:t>
            </a:r>
            <a:r>
              <a:rPr lang="en-US" baseline="-25000">
                <a:solidFill>
                  <a:schemeClr val="bg1"/>
                </a:solidFill>
                <a:ea typeface="Times New Roman" charset="0"/>
                <a:cs typeface="Times New Roman" charset="0"/>
              </a:rPr>
              <a:t>c</a:t>
            </a:r>
            <a:r>
              <a:rPr lang="en-US">
                <a:solidFill>
                  <a:schemeClr val="bg1"/>
                </a:solidFill>
                <a:ea typeface="Times New Roman" charset="0"/>
                <a:cs typeface="Times New Roman" charset="0"/>
              </a:rPr>
              <a:t>-P</a:t>
            </a:r>
            <a:r>
              <a:rPr lang="en-US" baseline="-25000">
                <a:solidFill>
                  <a:schemeClr val="bg1"/>
                </a:solidFill>
                <a:ea typeface="Times New Roman" charset="0"/>
                <a:cs typeface="Times New Roman" charset="0"/>
              </a:rPr>
              <a:t>d </a:t>
            </a: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ea typeface="Times New Roman" charset="0"/>
                <a:cs typeface="Times New Roman" charset="0"/>
              </a:rPr>
              <a:t>On-site Algorithm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33800" y="990600"/>
            <a:ext cx="1676400" cy="923925"/>
          </a:xfrm>
          <a:prstGeom prst="rect">
            <a:avLst/>
          </a:prstGeom>
          <a:solidFill>
            <a:srgbClr val="4F81BD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ea typeface="Times New Roman" charset="0"/>
                <a:cs typeface="Times New Roman" charset="0"/>
              </a:rPr>
              <a:t>Virtual Seismologist (VS)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05600" y="990600"/>
            <a:ext cx="1600200" cy="923925"/>
          </a:xfrm>
          <a:prstGeom prst="rect">
            <a:avLst/>
          </a:prstGeom>
          <a:solidFill>
            <a:srgbClr val="4F81BD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>
              <a:ea typeface="Times New Roman" charset="0"/>
              <a:cs typeface="Times New Roman" charset="0"/>
            </a:endParaRP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ea typeface="Times New Roman" charset="0"/>
                <a:cs typeface="Times New Roman" charset="0"/>
              </a:rPr>
              <a:t>ElarmS</a:t>
            </a:r>
          </a:p>
          <a:p>
            <a:pPr algn="ctr">
              <a:defRPr/>
            </a:pPr>
            <a:endParaRPr lang="en-US"/>
          </a:p>
        </p:txBody>
      </p:sp>
      <p:sp>
        <p:nvSpPr>
          <p:cNvPr id="18439" name="TextBox 22"/>
          <p:cNvSpPr txBox="1">
            <a:spLocks noChangeArrowheads="1"/>
          </p:cNvSpPr>
          <p:nvPr/>
        </p:nvSpPr>
        <p:spPr bwMode="auto">
          <a:xfrm>
            <a:off x="762000" y="2809875"/>
            <a:ext cx="7848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u="sng" dirty="0">
                <a:solidFill>
                  <a:srgbClr val="FFC000"/>
                </a:solidFill>
              </a:rPr>
              <a:t>Examples:</a:t>
            </a:r>
          </a:p>
          <a:p>
            <a:r>
              <a:rPr lang="en-US" sz="1600" b="1" dirty="0"/>
              <a:t>M</a:t>
            </a:r>
            <a:r>
              <a:rPr lang="en-US" sz="1600" b="1" baseline="-25000" dirty="0"/>
              <a:t>w</a:t>
            </a:r>
            <a:r>
              <a:rPr lang="en-US" sz="1600" b="1" dirty="0"/>
              <a:t>5.4 Alum Rock</a:t>
            </a:r>
            <a:r>
              <a:rPr lang="en-US" sz="1600" dirty="0"/>
              <a:t>: </a:t>
            </a:r>
            <a:r>
              <a:rPr lang="en-US" dirty="0"/>
              <a:t>		</a:t>
            </a:r>
            <a:r>
              <a:rPr lang="en-US" sz="1600" b="1" dirty="0">
                <a:solidFill>
                  <a:schemeClr val="tx2"/>
                </a:solidFill>
              </a:rPr>
              <a:t>5 sec before peak shaking in San Francisco</a:t>
            </a:r>
            <a:r>
              <a:rPr lang="en-US" sz="1600" dirty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sz="1600" b="1" dirty="0"/>
              <a:t>M</a:t>
            </a:r>
            <a:r>
              <a:rPr lang="en-US" sz="1600" b="1" baseline="-25000" dirty="0"/>
              <a:t>w</a:t>
            </a:r>
            <a:r>
              <a:rPr lang="en-US" sz="1600" b="1" dirty="0"/>
              <a:t>5.4 Chino Hills</a:t>
            </a:r>
            <a:r>
              <a:rPr lang="en-US" sz="1600" dirty="0"/>
              <a:t>: </a:t>
            </a:r>
            <a:r>
              <a:rPr lang="en-US" dirty="0"/>
              <a:t>		</a:t>
            </a:r>
            <a:r>
              <a:rPr lang="en-US" sz="1600" b="1" dirty="0">
                <a:solidFill>
                  <a:schemeClr val="tx2"/>
                </a:solidFill>
              </a:rPr>
              <a:t>6 sec warning at Los Angeles City Hall.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b="1" dirty="0" smtClean="0"/>
              <a:t>M</a:t>
            </a:r>
            <a:r>
              <a:rPr lang="en-US" b="1" baseline="-25000" dirty="0" smtClean="0"/>
              <a:t>w</a:t>
            </a:r>
            <a:r>
              <a:rPr lang="en-US" b="1" dirty="0" smtClean="0"/>
              <a:t>7.2 Baja Calif.</a:t>
            </a:r>
            <a:r>
              <a:rPr lang="en-US" dirty="0" smtClean="0"/>
              <a:t>		</a:t>
            </a:r>
            <a:r>
              <a:rPr lang="en-US" b="1" dirty="0" smtClean="0">
                <a:solidFill>
                  <a:schemeClr val="tx2"/>
                </a:solidFill>
              </a:rPr>
              <a:t>70?? sec warning at Los Angeles City Hall. </a:t>
            </a: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4800" y="1792069"/>
            <a:ext cx="1676400" cy="646331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Speed:</a:t>
            </a:r>
          </a:p>
        </p:txBody>
      </p:sp>
      <p:sp>
        <p:nvSpPr>
          <p:cNvPr id="18441" name="TextBox 49"/>
          <p:cNvSpPr txBox="1">
            <a:spLocks noChangeArrowheads="1"/>
          </p:cNvSpPr>
          <p:nvPr/>
        </p:nvSpPr>
        <p:spPr bwMode="auto">
          <a:xfrm>
            <a:off x="304800" y="25146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after O.T.</a:t>
            </a:r>
          </a:p>
        </p:txBody>
      </p:sp>
      <p:sp>
        <p:nvSpPr>
          <p:cNvPr id="18442" name="TextBox 50"/>
          <p:cNvSpPr txBox="1">
            <a:spLocks noChangeArrowheads="1"/>
          </p:cNvSpPr>
          <p:nvPr/>
        </p:nvSpPr>
        <p:spPr bwMode="auto">
          <a:xfrm>
            <a:off x="1447800" y="2503488"/>
            <a:ext cx="7162800" cy="3683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&gt; </a:t>
            </a:r>
            <a:r>
              <a:rPr lang="en-US" b="1" dirty="0"/>
              <a:t>5 sec		</a:t>
            </a:r>
            <a:r>
              <a:rPr lang="en-US" b="1" dirty="0" smtClean="0"/>
              <a:t>			~</a:t>
            </a:r>
            <a:r>
              <a:rPr lang="en-US" b="1" dirty="0"/>
              <a:t>20 sec	</a:t>
            </a:r>
            <a:r>
              <a:rPr lang="en-US" b="1" dirty="0" smtClean="0"/>
              <a:t>				</a:t>
            </a:r>
            <a:r>
              <a:rPr lang="en-US" b="1" dirty="0"/>
              <a:t>~30 sec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 bwMode="auto">
          <a:xfrm>
            <a:off x="457200" y="-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charset="0"/>
              </a:rPr>
              <a:t>CISN EEW Algorithm Testing </a:t>
            </a:r>
            <a:r>
              <a:rPr lang="en-US" sz="32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charset="0"/>
              </a:rPr>
              <a:t>		</a:t>
            </a:r>
            <a:r>
              <a:rPr lang="en-US" sz="20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charset="0"/>
              </a:rPr>
              <a:t>(2007-2009)</a:t>
            </a:r>
            <a:endParaRPr lang="en-US" sz="320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 charset="0"/>
            </a:endParaRPr>
          </a:p>
        </p:txBody>
      </p:sp>
      <p:sp>
        <p:nvSpPr>
          <p:cNvPr id="18447" name="TextBox 10"/>
          <p:cNvSpPr txBox="1">
            <a:spLocks noChangeArrowheads="1"/>
          </p:cNvSpPr>
          <p:nvPr/>
        </p:nvSpPr>
        <p:spPr bwMode="auto">
          <a:xfrm>
            <a:off x="890913" y="609600"/>
            <a:ext cx="15824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Single sensor</a:t>
            </a:r>
          </a:p>
        </p:txBody>
      </p:sp>
      <p:sp>
        <p:nvSpPr>
          <p:cNvPr id="18448" name="TextBox 13"/>
          <p:cNvSpPr txBox="1">
            <a:spLocks noChangeArrowheads="1"/>
          </p:cNvSpPr>
          <p:nvPr/>
        </p:nvSpPr>
        <p:spPr bwMode="auto">
          <a:xfrm>
            <a:off x="3634113" y="609600"/>
            <a:ext cx="18570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Sensor network</a:t>
            </a:r>
          </a:p>
        </p:txBody>
      </p:sp>
      <p:sp>
        <p:nvSpPr>
          <p:cNvPr id="18449" name="TextBox 14"/>
          <p:cNvSpPr txBox="1">
            <a:spLocks noChangeArrowheads="1"/>
          </p:cNvSpPr>
          <p:nvPr/>
        </p:nvSpPr>
        <p:spPr bwMode="auto">
          <a:xfrm>
            <a:off x="6601151" y="609600"/>
            <a:ext cx="18570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Sensor network</a:t>
            </a: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1676400" y="4495800"/>
            <a:ext cx="7162800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± </a:t>
            </a:r>
            <a:r>
              <a:rPr lang="en-US" sz="2800" b="1" dirty="0"/>
              <a:t>0.5		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  			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± </a:t>
            </a:r>
            <a:r>
              <a:rPr lang="en-US" sz="2800" b="1" dirty="0"/>
              <a:t>0.2</a:t>
            </a:r>
            <a:r>
              <a:rPr lang="en-US" sz="2800" b="1" dirty="0" smtClean="0"/>
              <a:t>				</a:t>
            </a:r>
            <a:r>
              <a:rPr lang="en-US" sz="2800" b="1" dirty="0"/>
              <a:t>	</a:t>
            </a: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 ± </a:t>
            </a:r>
            <a:r>
              <a:rPr lang="en-US" sz="2800" b="1" dirty="0"/>
              <a:t>0.4*</a:t>
            </a:r>
            <a:r>
              <a:rPr lang="en-US" sz="2800" b="1" dirty="0" smtClean="0"/>
              <a:t>	</a:t>
            </a:r>
            <a:endParaRPr lang="en-US" sz="2800" b="1" dirty="0"/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6172200" y="5029200"/>
            <a:ext cx="2743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chemeClr val="tx2"/>
                </a:solidFill>
              </a:rPr>
              <a:t>*includes M&gt;7 data from Japan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1676400" y="5057775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MMI: </a:t>
            </a:r>
            <a:r>
              <a:rPr lang="en-US" sz="1200" b="1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±0.7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21" name="TextBox 44"/>
          <p:cNvSpPr txBox="1">
            <a:spLocks noChangeArrowheads="1"/>
          </p:cNvSpPr>
          <p:nvPr/>
        </p:nvSpPr>
        <p:spPr bwMode="auto">
          <a:xfrm>
            <a:off x="152400" y="5347156"/>
            <a:ext cx="17526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false alerts: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(</a:t>
            </a:r>
            <a:r>
              <a:rPr lang="en-US" b="1" dirty="0">
                <a:solidFill>
                  <a:schemeClr val="tx2"/>
                </a:solidFill>
              </a:rPr>
              <a:t>M&gt;6.5)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1752600" y="5562600"/>
            <a:ext cx="7162800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ea typeface="Times New Roman" charset="0"/>
                <a:cs typeface="Times New Roman" charset="0"/>
              </a:rPr>
              <a:t>  1</a:t>
            </a:r>
            <a:r>
              <a:rPr lang="en-US" sz="2800" b="1" dirty="0"/>
              <a:t>* </a:t>
            </a:r>
            <a:r>
              <a:rPr lang="en-US" sz="2800" b="1" dirty="0">
                <a:ea typeface="Times New Roman" charset="0"/>
                <a:cs typeface="Times New Roman" charset="0"/>
              </a:rPr>
              <a:t>		</a:t>
            </a:r>
            <a:r>
              <a:rPr lang="en-US" sz="2800" b="1" dirty="0" smtClean="0">
                <a:ea typeface="Times New Roman" charset="0"/>
                <a:cs typeface="Times New Roman" charset="0"/>
              </a:rPr>
              <a:t>			  </a:t>
            </a:r>
            <a:r>
              <a:rPr lang="en-US" sz="2800" b="1" dirty="0">
                <a:ea typeface="Times New Roman" charset="0"/>
                <a:cs typeface="Times New Roman" charset="0"/>
              </a:rPr>
              <a:t>0	</a:t>
            </a:r>
            <a:r>
              <a:rPr lang="en-US" sz="2800" b="1" dirty="0" smtClean="0">
                <a:ea typeface="Times New Roman" charset="0"/>
                <a:cs typeface="Times New Roman" charset="0"/>
              </a:rPr>
              <a:t>					  </a:t>
            </a:r>
            <a:r>
              <a:rPr lang="en-US" sz="2800" b="1" dirty="0">
                <a:ea typeface="Times New Roman" charset="0"/>
                <a:cs typeface="Times New Roman" charset="0"/>
              </a:rPr>
              <a:t>0</a:t>
            </a:r>
            <a:endParaRPr lang="en-US" sz="2800" b="1" dirty="0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1752600" y="5972175"/>
            <a:ext cx="2743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</a:rPr>
              <a:t>* </a:t>
            </a:r>
            <a:r>
              <a:rPr lang="en-US" sz="1200" b="1" dirty="0">
                <a:solidFill>
                  <a:schemeClr val="tx2"/>
                </a:solidFill>
              </a:rPr>
              <a:t>three </a:t>
            </a:r>
            <a:r>
              <a:rPr lang="en-US" sz="1200" b="1" dirty="0" smtClean="0">
                <a:solidFill>
                  <a:schemeClr val="tx2"/>
                </a:solidFill>
              </a:rPr>
              <a:t>month period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4415135"/>
            <a:ext cx="1495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Mag.: M</a:t>
            </a:r>
            <a:r>
              <a:rPr lang="en-US" sz="2400" b="1" baseline="-25000" dirty="0" smtClean="0">
                <a:solidFill>
                  <a:schemeClr val="tx2"/>
                </a:solidFill>
              </a:rPr>
              <a:t>w</a:t>
            </a:r>
            <a:r>
              <a:rPr lang="en-US" sz="2400" b="1" dirty="0" smtClean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8600" y="3849469"/>
            <a:ext cx="2498386" cy="646331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Reliability: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C5959E-48D3-DB46-AF58-CCA1A19A9F3E}" type="slidenum">
              <a:rPr lang="en-US"/>
              <a:pPr/>
              <a:t>5</a:t>
            </a:fld>
            <a:endParaRPr lang="en-US"/>
          </a:p>
        </p:txBody>
      </p:sp>
      <p:sp>
        <p:nvSpPr>
          <p:cNvPr id="19459" name="TextBox 31"/>
          <p:cNvSpPr txBox="1">
            <a:spLocks noChangeArrowheads="1"/>
          </p:cNvSpPr>
          <p:nvPr/>
        </p:nvSpPr>
        <p:spPr bwMode="auto">
          <a:xfrm>
            <a:off x="3886200" y="1828800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Results</a:t>
            </a:r>
            <a:r>
              <a:rPr lang="en-US" sz="2000" dirty="0"/>
              <a:t>	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4400" y="990600"/>
            <a:ext cx="1600200" cy="923925"/>
          </a:xfrm>
          <a:prstGeom prst="rect">
            <a:avLst/>
          </a:prstGeom>
          <a:solidFill>
            <a:srgbClr val="4F81BD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l-GR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τ</a:t>
            </a:r>
            <a:r>
              <a:rPr lang="en-US" baseline="-25000">
                <a:solidFill>
                  <a:schemeClr val="bg1"/>
                </a:solidFill>
                <a:ea typeface="Times New Roman" charset="0"/>
                <a:cs typeface="Times New Roman" charset="0"/>
              </a:rPr>
              <a:t>c</a:t>
            </a:r>
            <a:r>
              <a:rPr lang="en-US">
                <a:solidFill>
                  <a:schemeClr val="bg1"/>
                </a:solidFill>
                <a:ea typeface="Times New Roman" charset="0"/>
                <a:cs typeface="Times New Roman" charset="0"/>
              </a:rPr>
              <a:t>-P</a:t>
            </a:r>
            <a:r>
              <a:rPr lang="en-US" baseline="-25000">
                <a:solidFill>
                  <a:schemeClr val="bg1"/>
                </a:solidFill>
                <a:ea typeface="Times New Roman" charset="0"/>
                <a:cs typeface="Times New Roman" charset="0"/>
              </a:rPr>
              <a:t>d </a:t>
            </a: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ea typeface="Times New Roman" charset="0"/>
                <a:cs typeface="Times New Roman" charset="0"/>
              </a:rPr>
              <a:t>On-site Algorithm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33800" y="990600"/>
            <a:ext cx="1676400" cy="923925"/>
          </a:xfrm>
          <a:prstGeom prst="rect">
            <a:avLst/>
          </a:prstGeom>
          <a:solidFill>
            <a:srgbClr val="4F81BD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ea typeface="Times New Roman" charset="0"/>
                <a:cs typeface="Times New Roman" charset="0"/>
              </a:rPr>
              <a:t>Virtual Seismologist (VS)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05600" y="990600"/>
            <a:ext cx="1600200" cy="923925"/>
          </a:xfrm>
          <a:prstGeom prst="rect">
            <a:avLst/>
          </a:prstGeom>
          <a:solidFill>
            <a:srgbClr val="4F81BD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>
              <a:ea typeface="Times New Roman" charset="0"/>
              <a:cs typeface="Times New Roman" charset="0"/>
            </a:endParaRP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ea typeface="Times New Roman" charset="0"/>
                <a:cs typeface="Times New Roman" charset="0"/>
              </a:rPr>
              <a:t>ElarmS</a:t>
            </a:r>
          </a:p>
          <a:p>
            <a:pPr algn="ctr">
              <a:defRPr/>
            </a:pPr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04800" y="1828800"/>
            <a:ext cx="1676400" cy="646331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Speed:</a:t>
            </a:r>
          </a:p>
        </p:txBody>
      </p:sp>
      <p:sp>
        <p:nvSpPr>
          <p:cNvPr id="19464" name="TextBox 50"/>
          <p:cNvSpPr txBox="1">
            <a:spLocks noChangeArrowheads="1"/>
          </p:cNvSpPr>
          <p:nvPr/>
        </p:nvSpPr>
        <p:spPr bwMode="auto">
          <a:xfrm>
            <a:off x="1447800" y="2438400"/>
            <a:ext cx="7162800" cy="3698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ea typeface="Times New Roman" charset="0"/>
                <a:cs typeface="Times New Roman" charset="0"/>
              </a:rPr>
              <a:t>What causes delays?</a:t>
            </a:r>
            <a:endParaRPr lang="en-US" b="1" dirty="0"/>
          </a:p>
        </p:txBody>
      </p:sp>
      <p:sp>
        <p:nvSpPr>
          <p:cNvPr id="55" name="Title 1"/>
          <p:cNvSpPr txBox="1">
            <a:spLocks/>
          </p:cNvSpPr>
          <p:nvPr/>
        </p:nvSpPr>
        <p:spPr bwMode="auto">
          <a:xfrm>
            <a:off x="457200" y="-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charset="0"/>
              </a:rPr>
              <a:t>CISN EEW Algorithm Testing </a:t>
            </a:r>
            <a:r>
              <a:rPr lang="en-US" sz="32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charset="0"/>
              </a:rPr>
              <a:t>		</a:t>
            </a:r>
            <a:r>
              <a:rPr lang="en-US" sz="20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charset="0"/>
              </a:rPr>
              <a:t>(2007-2009)</a:t>
            </a:r>
            <a:endParaRPr lang="en-US" sz="320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 charset="0"/>
            </a:endParaRPr>
          </a:p>
        </p:txBody>
      </p:sp>
      <p:pic>
        <p:nvPicPr>
          <p:cNvPr id="19466" name="Picture 2"/>
          <p:cNvPicPr>
            <a:picLocks noChangeAspect="1" noChangeArrowheads="1"/>
          </p:cNvPicPr>
          <p:nvPr/>
        </p:nvPicPr>
        <p:blipFill>
          <a:blip r:embed="rId3"/>
          <a:srcRect b="4697"/>
          <a:stretch>
            <a:fillRect/>
          </a:stretch>
        </p:blipFill>
        <p:spPr bwMode="auto">
          <a:xfrm>
            <a:off x="328613" y="2971800"/>
            <a:ext cx="4929187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4267200" y="6096000"/>
            <a:ext cx="795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i="1">
                <a:solidFill>
                  <a:srgbClr val="7F7F7F"/>
                </a:solidFill>
                <a:latin typeface="Arial (Body)" charset="0"/>
              </a:rPr>
              <a:t>R. Allen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125412" y="4827588"/>
            <a:ext cx="32543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9" name="TextBox 18"/>
          <p:cNvSpPr txBox="1">
            <a:spLocks noChangeArrowheads="1"/>
          </p:cNvSpPr>
          <p:nvPr/>
        </p:nvSpPr>
        <p:spPr bwMode="auto">
          <a:xfrm>
            <a:off x="1981200" y="3962400"/>
            <a:ext cx="2209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 (Body)" charset="0"/>
              </a:rPr>
              <a:t>Median: ~ 5.2 sec</a:t>
            </a:r>
          </a:p>
        </p:txBody>
      </p:sp>
      <p:pic>
        <p:nvPicPr>
          <p:cNvPr id="19470" name="Picture 2" descr="CAstations"/>
          <p:cNvPicPr>
            <a:picLocks noChangeAspect="1" noChangeArrowheads="1"/>
          </p:cNvPicPr>
          <p:nvPr/>
        </p:nvPicPr>
        <p:blipFill>
          <a:blip r:embed="rId4"/>
          <a:srcRect l="10445" t="4144" r="2872" b="10915"/>
          <a:stretch>
            <a:fillRect/>
          </a:stretch>
        </p:blipFill>
        <p:spPr bwMode="auto">
          <a:xfrm>
            <a:off x="5410200" y="2984500"/>
            <a:ext cx="3276600" cy="34623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471" name="TextBox 24"/>
          <p:cNvSpPr txBox="1">
            <a:spLocks noChangeArrowheads="1"/>
          </p:cNvSpPr>
          <p:nvPr/>
        </p:nvSpPr>
        <p:spPr bwMode="auto">
          <a:xfrm rot="2790599">
            <a:off x="6507956" y="4525169"/>
            <a:ext cx="115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404040"/>
                </a:solidFill>
              </a:rPr>
              <a:t>California</a:t>
            </a:r>
          </a:p>
        </p:txBody>
      </p:sp>
      <p:sp>
        <p:nvSpPr>
          <p:cNvPr id="19472" name="TextBox 24"/>
          <p:cNvSpPr txBox="1">
            <a:spLocks noChangeArrowheads="1"/>
          </p:cNvSpPr>
          <p:nvPr/>
        </p:nvSpPr>
        <p:spPr bwMode="auto">
          <a:xfrm>
            <a:off x="1600200" y="2895600"/>
            <a:ext cx="2514600" cy="554038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latin typeface="Arial (Body)" charset="0"/>
              </a:rPr>
              <a:t>Data latency </a:t>
            </a:r>
            <a:r>
              <a:rPr lang="en-US" sz="1400">
                <a:solidFill>
                  <a:schemeClr val="bg2"/>
                </a:solidFill>
                <a:latin typeface="Arial (Body)" charset="0"/>
              </a:rPr>
              <a:t>(datalogger/telemetry delays)</a:t>
            </a:r>
          </a:p>
        </p:txBody>
      </p:sp>
      <p:sp>
        <p:nvSpPr>
          <p:cNvPr id="19473" name="TextBox 24"/>
          <p:cNvSpPr txBox="1">
            <a:spLocks noChangeArrowheads="1"/>
          </p:cNvSpPr>
          <p:nvPr/>
        </p:nvSpPr>
        <p:spPr bwMode="auto">
          <a:xfrm>
            <a:off x="6400800" y="2862263"/>
            <a:ext cx="1828800" cy="338137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latin typeface="Arial (Body)" charset="0"/>
              </a:rPr>
              <a:t>Station density</a:t>
            </a:r>
          </a:p>
        </p:txBody>
      </p:sp>
      <p:sp>
        <p:nvSpPr>
          <p:cNvPr id="19474" name="TextBox 35"/>
          <p:cNvSpPr txBox="1">
            <a:spLocks noChangeArrowheads="1"/>
          </p:cNvSpPr>
          <p:nvPr/>
        </p:nvSpPr>
        <p:spPr bwMode="auto">
          <a:xfrm>
            <a:off x="609600" y="6367463"/>
            <a:ext cx="46783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0	              10	              20      sec</a:t>
            </a:r>
            <a:endParaRPr lang="en-US" b="1"/>
          </a:p>
        </p:txBody>
      </p:sp>
      <p:sp>
        <p:nvSpPr>
          <p:cNvPr id="19475" name="TextBox 10"/>
          <p:cNvSpPr txBox="1">
            <a:spLocks noChangeArrowheads="1"/>
          </p:cNvSpPr>
          <p:nvPr/>
        </p:nvSpPr>
        <p:spPr bwMode="auto">
          <a:xfrm>
            <a:off x="838200" y="609600"/>
            <a:ext cx="15824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Single sensor</a:t>
            </a:r>
          </a:p>
        </p:txBody>
      </p:sp>
      <p:sp>
        <p:nvSpPr>
          <p:cNvPr id="19476" name="TextBox 13"/>
          <p:cNvSpPr txBox="1">
            <a:spLocks noChangeArrowheads="1"/>
          </p:cNvSpPr>
          <p:nvPr/>
        </p:nvSpPr>
        <p:spPr bwMode="auto">
          <a:xfrm>
            <a:off x="3581400" y="609600"/>
            <a:ext cx="18570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Sensor network</a:t>
            </a:r>
          </a:p>
        </p:txBody>
      </p:sp>
      <p:sp>
        <p:nvSpPr>
          <p:cNvPr id="19477" name="TextBox 14"/>
          <p:cNvSpPr txBox="1">
            <a:spLocks noChangeArrowheads="1"/>
          </p:cNvSpPr>
          <p:nvPr/>
        </p:nvSpPr>
        <p:spPr bwMode="auto">
          <a:xfrm>
            <a:off x="6548438" y="609600"/>
            <a:ext cx="18570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Sensor network</a:t>
            </a:r>
          </a:p>
        </p:txBody>
      </p:sp>
      <p:pic>
        <p:nvPicPr>
          <p:cNvPr id="19478" name="Picture 23" descr="CISNlogo_latests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3222625"/>
            <a:ext cx="1524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A5931C-A308-0C42-B5BA-2636ACECAB69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0483" name="TextBox 31"/>
          <p:cNvSpPr txBox="1">
            <a:spLocks noChangeArrowheads="1"/>
          </p:cNvSpPr>
          <p:nvPr/>
        </p:nvSpPr>
        <p:spPr bwMode="auto">
          <a:xfrm>
            <a:off x="2133600" y="1676400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Results</a:t>
            </a:r>
            <a:r>
              <a:rPr lang="en-US" sz="2000" dirty="0"/>
              <a:t>	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4400" y="990600"/>
            <a:ext cx="1600200" cy="923925"/>
          </a:xfrm>
          <a:prstGeom prst="rect">
            <a:avLst/>
          </a:prstGeom>
          <a:solidFill>
            <a:schemeClr val="accent1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l-GR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τ</a:t>
            </a:r>
            <a:r>
              <a:rPr lang="en-US" baseline="-25000">
                <a:solidFill>
                  <a:schemeClr val="bg1"/>
                </a:solidFill>
                <a:ea typeface="Times New Roman" charset="0"/>
                <a:cs typeface="Times New Roman" charset="0"/>
              </a:rPr>
              <a:t>c</a:t>
            </a:r>
            <a:r>
              <a:rPr lang="en-US">
                <a:solidFill>
                  <a:schemeClr val="bg1"/>
                </a:solidFill>
                <a:ea typeface="Times New Roman" charset="0"/>
                <a:cs typeface="Times New Roman" charset="0"/>
              </a:rPr>
              <a:t>-P</a:t>
            </a:r>
            <a:r>
              <a:rPr lang="en-US" baseline="-25000">
                <a:solidFill>
                  <a:schemeClr val="bg1"/>
                </a:solidFill>
                <a:ea typeface="Times New Roman" charset="0"/>
                <a:cs typeface="Times New Roman" charset="0"/>
              </a:rPr>
              <a:t>d </a:t>
            </a: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ea typeface="Times New Roman" charset="0"/>
                <a:cs typeface="Times New Roman" charset="0"/>
              </a:rPr>
              <a:t>On-site Algorithm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33800" y="990600"/>
            <a:ext cx="1676400" cy="923925"/>
          </a:xfrm>
          <a:prstGeom prst="rect">
            <a:avLst/>
          </a:prstGeom>
          <a:solidFill>
            <a:srgbClr val="4F81BD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ea typeface="Times New Roman" charset="0"/>
                <a:cs typeface="Times New Roman" charset="0"/>
              </a:rPr>
              <a:t>Virtual Seismologist (VS)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05600" y="990600"/>
            <a:ext cx="1600200" cy="923925"/>
          </a:xfrm>
          <a:prstGeom prst="rect">
            <a:avLst/>
          </a:prstGeom>
          <a:solidFill>
            <a:srgbClr val="4F81BD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>
              <a:ea typeface="Times New Roman" charset="0"/>
              <a:cs typeface="Times New Roman" charset="0"/>
            </a:endParaRP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ea typeface="Times New Roman" charset="0"/>
                <a:cs typeface="Times New Roman" charset="0"/>
              </a:rPr>
              <a:t>ElarmS</a:t>
            </a:r>
          </a:p>
          <a:p>
            <a:pPr algn="ctr">
              <a:defRPr/>
            </a:pPr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04800" y="2020669"/>
            <a:ext cx="1676400" cy="646331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Speed: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 bwMode="auto">
          <a:xfrm>
            <a:off x="457200" y="-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charset="0"/>
              </a:rPr>
              <a:t>CISN EEW Algorithm Testing </a:t>
            </a:r>
            <a:r>
              <a:rPr lang="en-US" sz="32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charset="0"/>
              </a:rPr>
              <a:t>		</a:t>
            </a:r>
            <a:r>
              <a:rPr lang="en-US" sz="20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charset="0"/>
              </a:rPr>
              <a:t>(2007-2009)</a:t>
            </a:r>
            <a:endParaRPr lang="en-US" sz="320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 charset="0"/>
            </a:endParaRPr>
          </a:p>
        </p:txBody>
      </p:sp>
      <p:pic>
        <p:nvPicPr>
          <p:cNvPr id="20489" name="Picture 2"/>
          <p:cNvPicPr>
            <a:picLocks noChangeAspect="1" noChangeArrowheads="1"/>
          </p:cNvPicPr>
          <p:nvPr/>
        </p:nvPicPr>
        <p:blipFill>
          <a:blip r:embed="rId2"/>
          <a:srcRect b="4697"/>
          <a:stretch>
            <a:fillRect/>
          </a:stretch>
        </p:blipFill>
        <p:spPr bwMode="auto">
          <a:xfrm>
            <a:off x="328613" y="2971800"/>
            <a:ext cx="4929187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Box 11"/>
          <p:cNvSpPr txBox="1">
            <a:spLocks noChangeArrowheads="1"/>
          </p:cNvSpPr>
          <p:nvPr/>
        </p:nvSpPr>
        <p:spPr bwMode="auto">
          <a:xfrm>
            <a:off x="4267200" y="6096000"/>
            <a:ext cx="795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i="1">
                <a:solidFill>
                  <a:srgbClr val="7F7F7F"/>
                </a:solidFill>
                <a:latin typeface="Arial (Body)" charset="0"/>
              </a:rPr>
              <a:t>R. Allen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125412" y="4827588"/>
            <a:ext cx="32543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2" name="Picture 2" descr="CAstations"/>
          <p:cNvPicPr>
            <a:picLocks noChangeAspect="1" noChangeArrowheads="1"/>
          </p:cNvPicPr>
          <p:nvPr/>
        </p:nvPicPr>
        <p:blipFill>
          <a:blip r:embed="rId3"/>
          <a:srcRect l="10445" t="4144" r="2872" b="10915"/>
          <a:stretch>
            <a:fillRect/>
          </a:stretch>
        </p:blipFill>
        <p:spPr bwMode="auto">
          <a:xfrm>
            <a:off x="5410200" y="2984500"/>
            <a:ext cx="3276600" cy="34623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0493" name="TextBox 24"/>
          <p:cNvSpPr txBox="1">
            <a:spLocks noChangeArrowheads="1"/>
          </p:cNvSpPr>
          <p:nvPr/>
        </p:nvSpPr>
        <p:spPr bwMode="auto">
          <a:xfrm rot="2790599">
            <a:off x="6507956" y="4525169"/>
            <a:ext cx="115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404040"/>
                </a:solidFill>
              </a:rPr>
              <a:t>California</a:t>
            </a:r>
          </a:p>
        </p:txBody>
      </p:sp>
      <p:sp>
        <p:nvSpPr>
          <p:cNvPr id="20494" name="TextBox 24"/>
          <p:cNvSpPr txBox="1">
            <a:spLocks noChangeArrowheads="1"/>
          </p:cNvSpPr>
          <p:nvPr/>
        </p:nvSpPr>
        <p:spPr bwMode="auto">
          <a:xfrm>
            <a:off x="1600200" y="2895600"/>
            <a:ext cx="2514600" cy="554038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latin typeface="Arial (Body)" charset="0"/>
              </a:rPr>
              <a:t>Data latency </a:t>
            </a:r>
            <a:r>
              <a:rPr lang="en-US" sz="1400">
                <a:solidFill>
                  <a:schemeClr val="bg2"/>
                </a:solidFill>
                <a:latin typeface="Arial (Body)" charset="0"/>
              </a:rPr>
              <a:t>(datalogger/telemetry delays)</a:t>
            </a:r>
          </a:p>
        </p:txBody>
      </p:sp>
      <p:sp>
        <p:nvSpPr>
          <p:cNvPr id="20495" name="TextBox 24"/>
          <p:cNvSpPr txBox="1">
            <a:spLocks noChangeArrowheads="1"/>
          </p:cNvSpPr>
          <p:nvPr/>
        </p:nvSpPr>
        <p:spPr bwMode="auto">
          <a:xfrm>
            <a:off x="6400800" y="2862263"/>
            <a:ext cx="1828800" cy="338137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chemeClr val="bg2"/>
                </a:solidFill>
                <a:latin typeface="Arial (Body)" charset="0"/>
              </a:rPr>
              <a:t>Station density</a:t>
            </a:r>
          </a:p>
        </p:txBody>
      </p:sp>
      <p:sp>
        <p:nvSpPr>
          <p:cNvPr id="20496" name="TextBox 35"/>
          <p:cNvSpPr txBox="1">
            <a:spLocks noChangeArrowheads="1"/>
          </p:cNvSpPr>
          <p:nvPr/>
        </p:nvSpPr>
        <p:spPr bwMode="auto">
          <a:xfrm>
            <a:off x="609600" y="6367463"/>
            <a:ext cx="46783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0	              10	              20      sec</a:t>
            </a:r>
            <a:endParaRPr lang="en-US" b="1"/>
          </a:p>
        </p:txBody>
      </p:sp>
      <p:sp>
        <p:nvSpPr>
          <p:cNvPr id="20497" name="TextBox 10"/>
          <p:cNvSpPr txBox="1">
            <a:spLocks noChangeArrowheads="1"/>
          </p:cNvSpPr>
          <p:nvPr/>
        </p:nvSpPr>
        <p:spPr bwMode="auto">
          <a:xfrm>
            <a:off x="890913" y="590490"/>
            <a:ext cx="15824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Single sensor</a:t>
            </a:r>
          </a:p>
        </p:txBody>
      </p:sp>
      <p:sp>
        <p:nvSpPr>
          <p:cNvPr id="20498" name="TextBox 13"/>
          <p:cNvSpPr txBox="1">
            <a:spLocks noChangeArrowheads="1"/>
          </p:cNvSpPr>
          <p:nvPr/>
        </p:nvSpPr>
        <p:spPr bwMode="auto">
          <a:xfrm>
            <a:off x="3634113" y="590490"/>
            <a:ext cx="18570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Sensor network</a:t>
            </a:r>
          </a:p>
        </p:txBody>
      </p:sp>
      <p:sp>
        <p:nvSpPr>
          <p:cNvPr id="20499" name="TextBox 14"/>
          <p:cNvSpPr txBox="1">
            <a:spLocks noChangeArrowheads="1"/>
          </p:cNvSpPr>
          <p:nvPr/>
        </p:nvSpPr>
        <p:spPr bwMode="auto">
          <a:xfrm>
            <a:off x="6601151" y="590490"/>
            <a:ext cx="18570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Sensor network</a:t>
            </a:r>
          </a:p>
        </p:txBody>
      </p:sp>
      <p:pic>
        <p:nvPicPr>
          <p:cNvPr id="20500" name="Picture 23" descr="CISNlogo_latests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3222625"/>
            <a:ext cx="1524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2" name="TextBox 25"/>
          <p:cNvSpPr txBox="1">
            <a:spLocks noChangeArrowheads="1"/>
          </p:cNvSpPr>
          <p:nvPr/>
        </p:nvSpPr>
        <p:spPr bwMode="auto">
          <a:xfrm>
            <a:off x="1981200" y="2281535"/>
            <a:ext cx="6629400" cy="46166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ea typeface="Times New Roman" charset="0"/>
                <a:cs typeface="Times New Roman" charset="0"/>
              </a:rPr>
              <a:t>How can these delays be reduced in the future ?</a:t>
            </a: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2133600" y="2743200"/>
            <a:ext cx="5562599" cy="408622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anchor="ctr">
            <a:prstTxWarp prst="textNoShape">
              <a:avLst/>
            </a:prstTxWarp>
          </a:bodyPr>
          <a:lstStyle/>
          <a:p>
            <a:pPr marL="342900" indent="-342900" algn="just">
              <a:defRPr/>
            </a:pPr>
            <a:endParaRPr lang="en-US" b="1" dirty="0" smtClean="0">
              <a:solidFill>
                <a:schemeClr val="bg2"/>
              </a:solidFill>
              <a:ea typeface="Arial" charset="0"/>
              <a:cs typeface="Arial" charset="0"/>
            </a:endParaRPr>
          </a:p>
          <a:p>
            <a:pPr marL="342900" indent="-342900" algn="just">
              <a:defRPr/>
            </a:pPr>
            <a:r>
              <a:rPr lang="en-US" sz="2400" b="1" dirty="0" smtClean="0">
                <a:solidFill>
                  <a:schemeClr val="bg2"/>
                </a:solidFill>
                <a:ea typeface="Arial" charset="0"/>
                <a:cs typeface="Arial" charset="0"/>
              </a:rPr>
              <a:t>1</a:t>
            </a:r>
            <a:r>
              <a:rPr lang="en-US" sz="2400" b="1" dirty="0">
                <a:solidFill>
                  <a:schemeClr val="bg2"/>
                </a:solidFill>
                <a:ea typeface="Arial" charset="0"/>
                <a:cs typeface="Arial" charset="0"/>
              </a:rPr>
              <a:t>. reduce data latency </a:t>
            </a:r>
          </a:p>
          <a:p>
            <a:pPr marL="342900" indent="-342900" algn="just">
              <a:defRPr/>
            </a:pPr>
            <a:r>
              <a:rPr lang="en-US" sz="2000" dirty="0">
                <a:solidFill>
                  <a:schemeClr val="bg2"/>
                </a:solidFill>
                <a:ea typeface="Arial" charset="0"/>
                <a:cs typeface="Arial" charset="0"/>
              </a:rPr>
              <a:t>up-grade of </a:t>
            </a:r>
            <a:r>
              <a:rPr lang="en-US" sz="2000" dirty="0" smtClean="0">
                <a:solidFill>
                  <a:schemeClr val="bg2"/>
                </a:solidFill>
                <a:ea typeface="Arial" charset="0"/>
                <a:cs typeface="Arial" charset="0"/>
              </a:rPr>
              <a:t>~</a:t>
            </a:r>
            <a:r>
              <a:rPr lang="en-US" sz="2000" dirty="0" smtClean="0">
                <a:solidFill>
                  <a:schemeClr val="bg2"/>
                </a:solidFill>
                <a:ea typeface="Arial" charset="0"/>
                <a:cs typeface="Arial" charset="0"/>
              </a:rPr>
              <a:t>220</a:t>
            </a:r>
            <a:r>
              <a:rPr lang="en-US" sz="2000" dirty="0" smtClean="0">
                <a:solidFill>
                  <a:schemeClr val="bg2"/>
                </a:solidFill>
                <a:ea typeface="Arial" charset="0"/>
                <a:cs typeface="Arial" charset="0"/>
              </a:rPr>
              <a:t> </a:t>
            </a:r>
            <a:r>
              <a:rPr lang="en-US" sz="2000" dirty="0">
                <a:solidFill>
                  <a:schemeClr val="bg2"/>
                </a:solidFill>
                <a:ea typeface="Arial" charset="0"/>
                <a:cs typeface="Arial" charset="0"/>
              </a:rPr>
              <a:t>CISN stations with new Q330s </a:t>
            </a:r>
          </a:p>
          <a:p>
            <a:pPr marL="342900" indent="-342900" algn="just">
              <a:defRPr/>
            </a:pPr>
            <a:r>
              <a:rPr lang="en-US" sz="2000" dirty="0" err="1">
                <a:solidFill>
                  <a:schemeClr val="bg2"/>
                </a:solidFill>
                <a:ea typeface="Arial" charset="0"/>
                <a:cs typeface="Arial" charset="0"/>
              </a:rPr>
              <a:t>dataloggers</a:t>
            </a:r>
            <a:r>
              <a:rPr lang="en-US" sz="2000" dirty="0">
                <a:solidFill>
                  <a:schemeClr val="bg2"/>
                </a:solidFill>
                <a:ea typeface="Arial" charset="0"/>
                <a:cs typeface="Arial" charset="0"/>
              </a:rPr>
              <a:t> (~1-2 sec delay)</a:t>
            </a:r>
            <a:r>
              <a:rPr lang="en-US" sz="2000" dirty="0" smtClean="0">
                <a:solidFill>
                  <a:schemeClr val="bg2"/>
                </a:solidFill>
                <a:ea typeface="Arial" charset="0"/>
                <a:cs typeface="Arial" charset="0"/>
              </a:rPr>
              <a:t> before Sept-2011 </a:t>
            </a:r>
            <a:endParaRPr lang="en-US" sz="2000" dirty="0">
              <a:solidFill>
                <a:schemeClr val="bg2"/>
              </a:solidFill>
              <a:ea typeface="Arial" charset="0"/>
              <a:cs typeface="Arial" charset="0"/>
            </a:endParaRPr>
          </a:p>
          <a:p>
            <a:pPr marL="342900" indent="-342900" algn="just">
              <a:defRPr/>
            </a:pPr>
            <a:r>
              <a:rPr lang="en-US" sz="2000" dirty="0">
                <a:solidFill>
                  <a:schemeClr val="bg2"/>
                </a:solidFill>
                <a:ea typeface="Arial" charset="0"/>
                <a:cs typeface="Arial" charset="0"/>
              </a:rPr>
              <a:t>(ARRA  stimulus funding)</a:t>
            </a:r>
          </a:p>
          <a:p>
            <a:pPr marL="342900" indent="-342900" algn="just">
              <a:defRPr/>
            </a:pPr>
            <a:endParaRPr lang="en-US" sz="2400" dirty="0">
              <a:solidFill>
                <a:schemeClr val="bg2"/>
              </a:solidFill>
              <a:ea typeface="Arial" charset="0"/>
              <a:cs typeface="Arial" charset="0"/>
            </a:endParaRPr>
          </a:p>
          <a:p>
            <a:pPr marL="342900" indent="-342900" algn="just">
              <a:defRPr/>
            </a:pPr>
            <a:r>
              <a:rPr lang="en-US" sz="2400" b="1" dirty="0">
                <a:solidFill>
                  <a:schemeClr val="bg2"/>
                </a:solidFill>
                <a:ea typeface="Arial" charset="0"/>
                <a:cs typeface="Arial" charset="0"/>
              </a:rPr>
              <a:t>2.</a:t>
            </a:r>
            <a:r>
              <a:rPr lang="en-US" sz="2400" dirty="0">
                <a:solidFill>
                  <a:schemeClr val="bg2"/>
                </a:solidFill>
                <a:ea typeface="Arial" charset="0"/>
                <a:cs typeface="Arial" charset="0"/>
              </a:rPr>
              <a:t> </a:t>
            </a:r>
            <a:r>
              <a:rPr lang="en-US" sz="2400" b="1" dirty="0">
                <a:solidFill>
                  <a:schemeClr val="bg2"/>
                </a:solidFill>
                <a:ea typeface="Arial" charset="0"/>
                <a:cs typeface="Arial" charset="0"/>
              </a:rPr>
              <a:t>increase processing speed </a:t>
            </a:r>
          </a:p>
          <a:p>
            <a:pPr marL="342900" indent="-342900" algn="just">
              <a:defRPr/>
            </a:pPr>
            <a:r>
              <a:rPr lang="en-US" sz="2000" dirty="0">
                <a:solidFill>
                  <a:schemeClr val="bg2"/>
                </a:solidFill>
                <a:ea typeface="Arial" charset="0"/>
                <a:cs typeface="Arial" charset="0"/>
              </a:rPr>
              <a:t>current delays: ~5 sec</a:t>
            </a:r>
            <a:endParaRPr lang="en-US" sz="2000" dirty="0" smtClean="0">
              <a:solidFill>
                <a:schemeClr val="bg2"/>
              </a:solidFill>
              <a:ea typeface="Arial" charset="0"/>
              <a:cs typeface="Arial" charset="0"/>
            </a:endParaRPr>
          </a:p>
          <a:p>
            <a:pPr marL="342900" indent="-342900" algn="just">
              <a:defRPr/>
            </a:pPr>
            <a:endParaRPr lang="en-US" sz="2000" dirty="0" smtClean="0">
              <a:solidFill>
                <a:schemeClr val="bg2"/>
              </a:solidFill>
              <a:ea typeface="Arial" charset="0"/>
              <a:cs typeface="Arial" charset="0"/>
            </a:endParaRPr>
          </a:p>
          <a:p>
            <a:pPr marL="342900" indent="-342900" algn="just">
              <a:defRPr/>
            </a:pPr>
            <a:r>
              <a:rPr lang="en-US" sz="2400" b="1" dirty="0" smtClean="0">
                <a:solidFill>
                  <a:schemeClr val="bg2"/>
                </a:solidFill>
                <a:ea typeface="Arial" charset="0"/>
                <a:cs typeface="Arial" charset="0"/>
              </a:rPr>
              <a:t>3</a:t>
            </a:r>
            <a:r>
              <a:rPr lang="en-US" sz="2400" b="1" dirty="0" smtClean="0">
                <a:solidFill>
                  <a:schemeClr val="bg2"/>
                </a:solidFill>
                <a:ea typeface="Arial" charset="0"/>
                <a:cs typeface="Arial" charset="0"/>
              </a:rPr>
              <a:t>. </a:t>
            </a:r>
            <a:r>
              <a:rPr lang="en-US" sz="2400" b="1" dirty="0" smtClean="0">
                <a:solidFill>
                  <a:schemeClr val="bg2"/>
                </a:solidFill>
                <a:ea typeface="Arial" charset="0"/>
                <a:cs typeface="Arial" charset="0"/>
              </a:rPr>
              <a:t>Increase station density</a:t>
            </a:r>
          </a:p>
          <a:p>
            <a:pPr marL="342900" indent="-342900" algn="just">
              <a:defRPr/>
            </a:pPr>
            <a:endParaRPr lang="en-US" sz="1600" dirty="0" smtClean="0">
              <a:solidFill>
                <a:schemeClr val="bg2"/>
              </a:solidFill>
              <a:ea typeface="Arial" charset="0"/>
              <a:cs typeface="Arial" charset="0"/>
            </a:endParaRPr>
          </a:p>
          <a:p>
            <a:pPr marL="342900" indent="-342900" algn="just">
              <a:defRPr/>
            </a:pPr>
            <a:endParaRPr lang="en-US" sz="1600" dirty="0" smtClean="0">
              <a:solidFill>
                <a:schemeClr val="bg2"/>
              </a:solidFill>
              <a:ea typeface="Arial" charset="0"/>
              <a:cs typeface="Arial" charset="0"/>
            </a:endParaRPr>
          </a:p>
          <a:p>
            <a:pPr marL="342900" indent="-342900" algn="just">
              <a:defRPr/>
            </a:pPr>
            <a:endParaRPr lang="en-US" sz="1600" b="1" dirty="0">
              <a:solidFill>
                <a:schemeClr val="bg2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entagon 49"/>
          <p:cNvSpPr/>
          <p:nvPr/>
        </p:nvSpPr>
        <p:spPr>
          <a:xfrm>
            <a:off x="3200400" y="2895600"/>
            <a:ext cx="685800" cy="1938992"/>
          </a:xfrm>
          <a:prstGeom prst="homePlate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51" name="Pentagon 50"/>
          <p:cNvSpPr/>
          <p:nvPr/>
        </p:nvSpPr>
        <p:spPr>
          <a:xfrm rot="10800000" flipH="1">
            <a:off x="3922712" y="4999891"/>
            <a:ext cx="838200" cy="1676400"/>
          </a:xfrm>
          <a:prstGeom prst="homePlate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49" name="Pentagon 48"/>
          <p:cNvSpPr/>
          <p:nvPr/>
        </p:nvSpPr>
        <p:spPr>
          <a:xfrm>
            <a:off x="2438400" y="1021140"/>
            <a:ext cx="685800" cy="1645860"/>
          </a:xfrm>
          <a:prstGeom prst="homePlate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76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187DE2-2410-4943-8FB8-D0B2E51B7172}" type="slidenum">
              <a:rPr lang="en-US"/>
              <a:pPr/>
              <a:t>7</a:t>
            </a:fld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124200" y="-76200"/>
            <a:ext cx="3883207" cy="769938"/>
            <a:chOff x="1921594" y="3116492"/>
            <a:chExt cx="2448545" cy="847041"/>
          </a:xfrm>
        </p:grpSpPr>
        <p:sp>
          <p:nvSpPr>
            <p:cNvPr id="27668" name="TextBox 19"/>
            <p:cNvSpPr txBox="1">
              <a:spLocks noChangeArrowheads="1"/>
            </p:cNvSpPr>
            <p:nvPr/>
          </p:nvSpPr>
          <p:spPr bwMode="auto">
            <a:xfrm>
              <a:off x="1921594" y="3278313"/>
              <a:ext cx="1251285" cy="507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400" dirty="0">
                  <a:solidFill>
                    <a:srgbClr val="FFC000"/>
                  </a:solidFill>
                </a:rPr>
                <a:t>CISN Shake</a:t>
              </a:r>
            </a:p>
          </p:txBody>
        </p:sp>
        <p:sp>
          <p:nvSpPr>
            <p:cNvPr id="27669" name="TextBox 20"/>
            <p:cNvSpPr txBox="1">
              <a:spLocks noChangeArrowheads="1"/>
            </p:cNvSpPr>
            <p:nvPr/>
          </p:nvSpPr>
          <p:spPr bwMode="auto">
            <a:xfrm>
              <a:off x="3074739" y="3116492"/>
              <a:ext cx="1295400" cy="847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4400" dirty="0">
                  <a:solidFill>
                    <a:srgbClr val="FFC000"/>
                  </a:solidFill>
                </a:rPr>
                <a:t>Alert</a:t>
              </a:r>
            </a:p>
          </p:txBody>
        </p:sp>
        <p:cxnSp>
          <p:nvCxnSpPr>
            <p:cNvPr id="27670" name="Straight Connector 21"/>
            <p:cNvCxnSpPr>
              <a:cxnSpLocks noChangeShapeType="1"/>
            </p:cNvCxnSpPr>
            <p:nvPr/>
          </p:nvCxnSpPr>
          <p:spPr bwMode="auto">
            <a:xfrm rot="5400000" flipH="1" flipV="1">
              <a:off x="2886720" y="3489525"/>
              <a:ext cx="537425" cy="126898"/>
            </a:xfrm>
            <a:prstGeom prst="line">
              <a:avLst/>
            </a:prstGeom>
            <a:noFill/>
            <a:ln w="34925">
              <a:solidFill>
                <a:srgbClr val="FFC000"/>
              </a:solidFill>
              <a:round/>
              <a:headEnd/>
              <a:tailEnd/>
            </a:ln>
          </p:spPr>
        </p:cxnSp>
      </p:grpSp>
      <p:sp>
        <p:nvSpPr>
          <p:cNvPr id="40" name="Title 1"/>
          <p:cNvSpPr txBox="1">
            <a:spLocks/>
          </p:cNvSpPr>
          <p:nvPr/>
        </p:nvSpPr>
        <p:spPr bwMode="auto">
          <a:xfrm>
            <a:off x="6629400" y="-228600"/>
            <a:ext cx="236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charset="0"/>
              </a:rPr>
              <a:t>(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charset="0"/>
              </a:rPr>
              <a:t>2009-2012)</a:t>
            </a:r>
          </a:p>
        </p:txBody>
      </p:sp>
      <p:sp>
        <p:nvSpPr>
          <p:cNvPr id="27657" name="TextBox 42"/>
          <p:cNvSpPr txBox="1">
            <a:spLocks noChangeArrowheads="1"/>
          </p:cNvSpPr>
          <p:nvPr/>
        </p:nvSpPr>
        <p:spPr bwMode="auto">
          <a:xfrm>
            <a:off x="204608" y="241637"/>
            <a:ext cx="34529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Project Goals</a:t>
            </a:r>
            <a:r>
              <a:rPr lang="en-US" sz="2000" dirty="0"/>
              <a:t>	</a:t>
            </a:r>
          </a:p>
        </p:txBody>
      </p:sp>
      <p:sp>
        <p:nvSpPr>
          <p:cNvPr id="27658" name="TextBox 13"/>
          <p:cNvSpPr txBox="1">
            <a:spLocks noChangeArrowheads="1"/>
          </p:cNvSpPr>
          <p:nvPr/>
        </p:nvSpPr>
        <p:spPr bwMode="auto">
          <a:xfrm>
            <a:off x="293687" y="1258888"/>
            <a:ext cx="1992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/>
              <a:t>Year 1 (2009/10):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Implementation</a:t>
            </a:r>
          </a:p>
        </p:txBody>
      </p:sp>
      <p:sp>
        <p:nvSpPr>
          <p:cNvPr id="27659" name="TextBox 14"/>
          <p:cNvSpPr txBox="1">
            <a:spLocks noChangeArrowheads="1"/>
          </p:cNvSpPr>
          <p:nvPr/>
        </p:nvSpPr>
        <p:spPr bwMode="auto">
          <a:xfrm>
            <a:off x="673100" y="3429000"/>
            <a:ext cx="2451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/>
              <a:t>Year 2 (2010/11):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Testing/Optimization</a:t>
            </a:r>
          </a:p>
        </p:txBody>
      </p:sp>
      <p:sp>
        <p:nvSpPr>
          <p:cNvPr id="27660" name="TextBox 15"/>
          <p:cNvSpPr txBox="1">
            <a:spLocks noChangeArrowheads="1"/>
          </p:cNvSpPr>
          <p:nvPr/>
        </p:nvSpPr>
        <p:spPr bwMode="auto">
          <a:xfrm>
            <a:off x="1828801" y="5562600"/>
            <a:ext cx="19796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u="sng" dirty="0"/>
              <a:t>Year 3 (2011/12):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Evaluation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010400" y="3276600"/>
            <a:ext cx="167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00400" y="1097340"/>
            <a:ext cx="382238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System specifications</a:t>
            </a:r>
          </a:p>
          <a:p>
            <a:r>
              <a:rPr lang="en-US" sz="2400" dirty="0" smtClean="0"/>
              <a:t>Code design specifications</a:t>
            </a:r>
          </a:p>
          <a:p>
            <a:r>
              <a:rPr lang="en-US" sz="2400" dirty="0" smtClean="0"/>
              <a:t>Code development</a:t>
            </a:r>
          </a:p>
          <a:p>
            <a:r>
              <a:rPr lang="en-US" sz="2400" dirty="0" smtClean="0"/>
              <a:t>Define formats and protocols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922711" y="2893873"/>
            <a:ext cx="4277491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Implement end-to-end  processing</a:t>
            </a:r>
          </a:p>
          <a:p>
            <a:r>
              <a:rPr lang="en-US" sz="2000" dirty="0" smtClean="0"/>
              <a:t>Testing with archived data</a:t>
            </a:r>
          </a:p>
          <a:p>
            <a:r>
              <a:rPr lang="en-US" sz="2000" dirty="0" smtClean="0"/>
              <a:t>Testing with real-time data</a:t>
            </a:r>
          </a:p>
          <a:p>
            <a:r>
              <a:rPr lang="en-US" sz="2000" dirty="0" smtClean="0"/>
              <a:t>Improve performance</a:t>
            </a:r>
          </a:p>
          <a:p>
            <a:r>
              <a:rPr lang="en-US" sz="2000" b="1" dirty="0" smtClean="0"/>
              <a:t>Testing at the SCEC Testing Center</a:t>
            </a:r>
          </a:p>
          <a:p>
            <a:r>
              <a:rPr lang="en-US" sz="2000" b="1" dirty="0" smtClean="0"/>
              <a:t>Testing with selected users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800600" y="5045075"/>
            <a:ext cx="3681592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Prototype system in operation</a:t>
            </a:r>
          </a:p>
          <a:p>
            <a:r>
              <a:rPr lang="en-US" sz="2000" dirty="0" smtClean="0"/>
              <a:t>Add features to Decision Module</a:t>
            </a:r>
          </a:p>
          <a:p>
            <a:r>
              <a:rPr lang="en-US" sz="2000" dirty="0" smtClean="0"/>
              <a:t>Research adding GPS RT positions</a:t>
            </a:r>
          </a:p>
          <a:p>
            <a:r>
              <a:rPr lang="en-US" sz="2000" dirty="0" smtClean="0"/>
              <a:t>Research on finite sources</a:t>
            </a:r>
          </a:p>
          <a:p>
            <a:r>
              <a:rPr lang="en-US" sz="2000" dirty="0" smtClean="0"/>
              <a:t>Plans for future systems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/>
          <p:cNvSpPr/>
          <p:nvPr/>
        </p:nvSpPr>
        <p:spPr>
          <a:xfrm>
            <a:off x="5486400" y="4191000"/>
            <a:ext cx="2514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F5AFC8-CC89-344C-A811-156D5D321E94}" type="slidenum">
              <a:rPr lang="en-US"/>
              <a:pPr/>
              <a:t>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-2286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charset="0"/>
              </a:rPr>
              <a:t>							</a:t>
            </a:r>
            <a:r>
              <a:rPr lang="en-US" sz="20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charset="0"/>
              </a:rPr>
              <a:t>(2009-2012)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2057400" y="1981200"/>
            <a:ext cx="533400" cy="533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6400800" y="2133600"/>
            <a:ext cx="5334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342606" y="2209007"/>
            <a:ext cx="457202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4344194" y="3504406"/>
            <a:ext cx="4572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7" name="TextBox 27"/>
          <p:cNvSpPr txBox="1">
            <a:spLocks noChangeArrowheads="1"/>
          </p:cNvSpPr>
          <p:nvPr/>
        </p:nvSpPr>
        <p:spPr bwMode="auto">
          <a:xfrm>
            <a:off x="2362200" y="3657600"/>
            <a:ext cx="6262687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- most probable</a:t>
            </a:r>
          </a:p>
          <a:p>
            <a:r>
              <a:rPr lang="en-US" b="1" dirty="0">
                <a:solidFill>
                  <a:schemeClr val="tx2"/>
                </a:solidFill>
              </a:rPr>
              <a:t>… M</a:t>
            </a:r>
            <a:r>
              <a:rPr lang="en-US" b="1" baseline="-25000" dirty="0">
                <a:solidFill>
                  <a:schemeClr val="tx2"/>
                </a:solidFill>
              </a:rPr>
              <a:t>w</a:t>
            </a:r>
          </a:p>
          <a:p>
            <a:r>
              <a:rPr lang="en-US" b="1" dirty="0">
                <a:solidFill>
                  <a:schemeClr val="tx2"/>
                </a:solidFill>
              </a:rPr>
              <a:t>… location</a:t>
            </a:r>
          </a:p>
          <a:p>
            <a:r>
              <a:rPr lang="en-US" b="1" dirty="0">
                <a:solidFill>
                  <a:schemeClr val="tx2"/>
                </a:solidFill>
              </a:rPr>
              <a:t>… origin time</a:t>
            </a:r>
          </a:p>
          <a:p>
            <a:r>
              <a:rPr lang="en-US" b="1" dirty="0">
                <a:solidFill>
                  <a:schemeClr val="tx2"/>
                </a:solidFill>
              </a:rPr>
              <a:t>… ground motion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  and uncertainties</a:t>
            </a:r>
          </a:p>
          <a:p>
            <a:endParaRPr lang="en-US" sz="1100" b="1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sz="2400" b="1" dirty="0">
                <a:solidFill>
                  <a:schemeClr val="tx2"/>
                </a:solidFill>
              </a:rPr>
              <a:t> probability of false trigger, i.e. no earthquake</a:t>
            </a:r>
          </a:p>
          <a:p>
            <a:endParaRPr lang="en-US" sz="1100" b="1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sz="2400" b="1" dirty="0">
                <a:solidFill>
                  <a:schemeClr val="tx2"/>
                </a:solidFill>
              </a:rPr>
              <a:t> CANCEL message if needed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22538" name="TextBox 28"/>
          <p:cNvSpPr txBox="1">
            <a:spLocks noChangeArrowheads="1"/>
          </p:cNvSpPr>
          <p:nvPr/>
        </p:nvSpPr>
        <p:spPr bwMode="auto">
          <a:xfrm>
            <a:off x="5638800" y="4495800"/>
            <a:ext cx="2185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/>
              <a:t>Bayesian approach</a:t>
            </a:r>
          </a:p>
        </p:txBody>
      </p:sp>
      <p:sp>
        <p:nvSpPr>
          <p:cNvPr id="30" name="Right Brace 29"/>
          <p:cNvSpPr/>
          <p:nvPr/>
        </p:nvSpPr>
        <p:spPr>
          <a:xfrm>
            <a:off x="5029200" y="4191000"/>
            <a:ext cx="304800" cy="12954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22540" name="TextBox 30"/>
          <p:cNvSpPr txBox="1">
            <a:spLocks noChangeArrowheads="1"/>
          </p:cNvSpPr>
          <p:nvPr/>
        </p:nvSpPr>
        <p:spPr bwMode="auto">
          <a:xfrm>
            <a:off x="5486400" y="4800600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/>
              <a:t>up-dated with time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28600" y="2133600"/>
            <a:ext cx="2018501" cy="1754327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Task 1: </a:t>
            </a:r>
            <a:endParaRPr lang="en-US" sz="36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increase </a:t>
            </a:r>
          </a:p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reliability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42" name="TextBox 33"/>
          <p:cNvSpPr txBox="1">
            <a:spLocks noChangeArrowheads="1"/>
          </p:cNvSpPr>
          <p:nvPr/>
        </p:nvSpPr>
        <p:spPr bwMode="auto">
          <a:xfrm>
            <a:off x="2819400" y="2438400"/>
            <a:ext cx="3276600" cy="95410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62626"/>
                </a:solidFill>
              </a:rPr>
              <a:t>Decision </a:t>
            </a:r>
            <a:r>
              <a:rPr lang="en-US" sz="3200" b="1" dirty="0">
                <a:solidFill>
                  <a:srgbClr val="262626"/>
                </a:solidFill>
              </a:rPr>
              <a:t>Module</a:t>
            </a:r>
          </a:p>
          <a:p>
            <a:pPr algn="ctr"/>
            <a:r>
              <a:rPr lang="en-US" sz="2400" b="1" dirty="0">
                <a:solidFill>
                  <a:srgbClr val="262626"/>
                </a:solidFill>
              </a:rPr>
              <a:t>(Bayesian)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0"/>
            <a:ext cx="3886200" cy="769938"/>
            <a:chOff x="2257926" y="3116492"/>
            <a:chExt cx="2450432" cy="847041"/>
          </a:xfrm>
        </p:grpSpPr>
        <p:sp>
          <p:nvSpPr>
            <p:cNvPr id="22550" name="TextBox 19"/>
            <p:cNvSpPr txBox="1">
              <a:spLocks noChangeArrowheads="1"/>
            </p:cNvSpPr>
            <p:nvPr/>
          </p:nvSpPr>
          <p:spPr bwMode="auto">
            <a:xfrm>
              <a:off x="2257926" y="3278313"/>
              <a:ext cx="1251284" cy="44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rgbClr val="FFC000"/>
                  </a:solidFill>
                </a:rPr>
                <a:t>CISN Shake</a:t>
              </a:r>
            </a:p>
          </p:txBody>
        </p:sp>
        <p:sp>
          <p:nvSpPr>
            <p:cNvPr id="22551" name="TextBox 20"/>
            <p:cNvSpPr txBox="1">
              <a:spLocks noChangeArrowheads="1"/>
            </p:cNvSpPr>
            <p:nvPr/>
          </p:nvSpPr>
          <p:spPr bwMode="auto">
            <a:xfrm>
              <a:off x="3412958" y="3116492"/>
              <a:ext cx="1295400" cy="847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4400">
                  <a:solidFill>
                    <a:srgbClr val="FFC000"/>
                  </a:solidFill>
                </a:rPr>
                <a:t>Alert</a:t>
              </a:r>
            </a:p>
          </p:txBody>
        </p:sp>
        <p:cxnSp>
          <p:nvCxnSpPr>
            <p:cNvPr id="22552" name="Straight Connector 21"/>
            <p:cNvCxnSpPr>
              <a:cxnSpLocks noChangeShapeType="1"/>
            </p:cNvCxnSpPr>
            <p:nvPr/>
          </p:nvCxnSpPr>
          <p:spPr bwMode="auto">
            <a:xfrm rot="5400000" flipH="1" flipV="1">
              <a:off x="3205808" y="3489525"/>
              <a:ext cx="537425" cy="126898"/>
            </a:xfrm>
            <a:prstGeom prst="line">
              <a:avLst/>
            </a:prstGeom>
            <a:noFill/>
            <a:ln w="34925">
              <a:solidFill>
                <a:srgbClr val="FFC000"/>
              </a:solidFill>
              <a:round/>
              <a:headEnd/>
              <a:tailEnd/>
            </a:ln>
          </p:spPr>
        </p:cxnSp>
      </p:grpSp>
      <p:sp>
        <p:nvSpPr>
          <p:cNvPr id="35" name="TextBox 34"/>
          <p:cNvSpPr txBox="1"/>
          <p:nvPr/>
        </p:nvSpPr>
        <p:spPr>
          <a:xfrm>
            <a:off x="914400" y="990600"/>
            <a:ext cx="1600200" cy="923925"/>
          </a:xfrm>
          <a:prstGeom prst="rect">
            <a:avLst/>
          </a:prstGeom>
          <a:solidFill>
            <a:srgbClr val="4F81BD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l-GR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τ</a:t>
            </a:r>
            <a:r>
              <a:rPr lang="en-US" baseline="-25000">
                <a:solidFill>
                  <a:schemeClr val="bg1"/>
                </a:solidFill>
                <a:ea typeface="Times New Roman" charset="0"/>
                <a:cs typeface="Times New Roman" charset="0"/>
              </a:rPr>
              <a:t>c</a:t>
            </a:r>
            <a:r>
              <a:rPr lang="en-US">
                <a:solidFill>
                  <a:schemeClr val="bg1"/>
                </a:solidFill>
                <a:ea typeface="Times New Roman" charset="0"/>
                <a:cs typeface="Times New Roman" charset="0"/>
              </a:rPr>
              <a:t>-P</a:t>
            </a:r>
            <a:r>
              <a:rPr lang="en-US" baseline="-25000">
                <a:solidFill>
                  <a:schemeClr val="bg1"/>
                </a:solidFill>
                <a:ea typeface="Times New Roman" charset="0"/>
                <a:cs typeface="Times New Roman" charset="0"/>
              </a:rPr>
              <a:t>d </a:t>
            </a: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ea typeface="Times New Roman" charset="0"/>
                <a:cs typeface="Times New Roman" charset="0"/>
              </a:rPr>
              <a:t>On-site Algorithm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33800" y="990600"/>
            <a:ext cx="1676400" cy="923925"/>
          </a:xfrm>
          <a:prstGeom prst="rect">
            <a:avLst/>
          </a:prstGeom>
          <a:solidFill>
            <a:srgbClr val="4F81BD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Virtual Seismologist (VS)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05600" y="990600"/>
            <a:ext cx="1600200" cy="923925"/>
          </a:xfrm>
          <a:prstGeom prst="rect">
            <a:avLst/>
          </a:prstGeom>
          <a:solidFill>
            <a:srgbClr val="4F81BD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>
              <a:ea typeface="Times New Roman" charset="0"/>
              <a:cs typeface="Times New Roman" charset="0"/>
            </a:endParaRP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ea typeface="Times New Roman" charset="0"/>
                <a:cs typeface="Times New Roman" charset="0"/>
              </a:rPr>
              <a:t>ElarmS</a:t>
            </a:r>
          </a:p>
          <a:p>
            <a:pPr algn="ctr">
              <a:defRPr/>
            </a:pPr>
            <a:endParaRPr lang="en-US"/>
          </a:p>
        </p:txBody>
      </p:sp>
      <p:sp>
        <p:nvSpPr>
          <p:cNvPr id="22547" name="TextBox 10"/>
          <p:cNvSpPr txBox="1">
            <a:spLocks noChangeArrowheads="1"/>
          </p:cNvSpPr>
          <p:nvPr/>
        </p:nvSpPr>
        <p:spPr bwMode="auto">
          <a:xfrm>
            <a:off x="814713" y="609600"/>
            <a:ext cx="15824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Single sensor</a:t>
            </a:r>
          </a:p>
        </p:txBody>
      </p:sp>
      <p:sp>
        <p:nvSpPr>
          <p:cNvPr id="22548" name="TextBox 13"/>
          <p:cNvSpPr txBox="1">
            <a:spLocks noChangeArrowheads="1"/>
          </p:cNvSpPr>
          <p:nvPr/>
        </p:nvSpPr>
        <p:spPr bwMode="auto">
          <a:xfrm>
            <a:off x="3557913" y="609600"/>
            <a:ext cx="18570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Sensor network</a:t>
            </a:r>
          </a:p>
        </p:txBody>
      </p:sp>
      <p:sp>
        <p:nvSpPr>
          <p:cNvPr id="22549" name="TextBox 14"/>
          <p:cNvSpPr txBox="1">
            <a:spLocks noChangeArrowheads="1"/>
          </p:cNvSpPr>
          <p:nvPr/>
        </p:nvSpPr>
        <p:spPr bwMode="auto">
          <a:xfrm>
            <a:off x="6524951" y="609600"/>
            <a:ext cx="18570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Sensor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/>
          <p:cNvSpPr/>
          <p:nvPr/>
        </p:nvSpPr>
        <p:spPr>
          <a:xfrm>
            <a:off x="533400" y="3200399"/>
            <a:ext cx="8077200" cy="3521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EDBAC7-2B65-BB4A-A6C3-6FA240587B64}" type="slidenum">
              <a:rPr lang="en-US"/>
              <a:pPr/>
              <a:t>9</a:t>
            </a:fld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2133600" y="1981200"/>
            <a:ext cx="533400" cy="533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6248400" y="2133600"/>
            <a:ext cx="5334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495800" y="2057401"/>
            <a:ext cx="152402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9" name="TextBox 27"/>
          <p:cNvSpPr txBox="1">
            <a:spLocks noChangeArrowheads="1"/>
          </p:cNvSpPr>
          <p:nvPr/>
        </p:nvSpPr>
        <p:spPr bwMode="auto">
          <a:xfrm>
            <a:off x="838200" y="3505200"/>
            <a:ext cx="75438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/>
              <a:t>Why Bayesian?</a:t>
            </a:r>
            <a:endParaRPr lang="en-US" sz="3200" b="1" dirty="0" smtClean="0"/>
          </a:p>
          <a:p>
            <a:r>
              <a:rPr lang="en-US" sz="2400" b="1" u="sng" dirty="0" smtClean="0">
                <a:solidFill>
                  <a:schemeClr val="tx2"/>
                </a:solidFill>
              </a:rPr>
              <a:t>maximum </a:t>
            </a:r>
            <a:r>
              <a:rPr lang="en-US" sz="2400" b="1" u="sng" dirty="0">
                <a:solidFill>
                  <a:schemeClr val="tx2"/>
                </a:solidFill>
              </a:rPr>
              <a:t>speed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Helvetica" charset="0"/>
              </a:rPr>
              <a:t>→ </a:t>
            </a:r>
            <a:r>
              <a:rPr lang="en-US" sz="2400" b="1" dirty="0">
                <a:solidFill>
                  <a:schemeClr val="tx2"/>
                </a:solidFill>
              </a:rPr>
              <a:t>few seismic observations </a:t>
            </a:r>
            <a:r>
              <a:rPr lang="en-US" sz="2400" b="1" dirty="0">
                <a:solidFill>
                  <a:schemeClr val="tx2"/>
                </a:solidFill>
                <a:latin typeface="Helvetica" charset="0"/>
              </a:rPr>
              <a:t>→ </a:t>
            </a:r>
            <a:r>
              <a:rPr lang="en-US" sz="2400" b="1" u="sng" dirty="0">
                <a:solidFill>
                  <a:schemeClr val="tx2"/>
                </a:solidFill>
                <a:latin typeface="Helvetica" charset="0"/>
              </a:rPr>
              <a:t>large uncertainties</a:t>
            </a:r>
          </a:p>
          <a:p>
            <a:endParaRPr lang="en-US" b="1" u="sng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  <a:latin typeface="Helvetica" charset="0"/>
              </a:rPr>
              <a:t>	</a:t>
            </a:r>
            <a:r>
              <a:rPr lang="en-US" sz="2400" b="1" dirty="0">
                <a:solidFill>
                  <a:srgbClr val="FFFF00"/>
                </a:solidFill>
              </a:rPr>
              <a:t>importance of “expert knowledge” (prior information):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		</a:t>
            </a:r>
            <a:r>
              <a:rPr lang="en-US" sz="2000" b="1" dirty="0">
                <a:solidFill>
                  <a:schemeClr val="bg1"/>
                </a:solidFill>
              </a:rPr>
              <a:t>- Gutenberg-Richter magnitude distribution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		- aftershock activity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		- fault/station locations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		- ….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3560" name="TextBox 33"/>
          <p:cNvSpPr txBox="1">
            <a:spLocks noChangeArrowheads="1"/>
          </p:cNvSpPr>
          <p:nvPr/>
        </p:nvSpPr>
        <p:spPr bwMode="auto">
          <a:xfrm>
            <a:off x="2819400" y="2154237"/>
            <a:ext cx="3276600" cy="95410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62626"/>
                </a:solidFill>
              </a:rPr>
              <a:t>Decision </a:t>
            </a:r>
            <a:r>
              <a:rPr lang="en-US" sz="3200" b="1" dirty="0">
                <a:solidFill>
                  <a:srgbClr val="262626"/>
                </a:solidFill>
              </a:rPr>
              <a:t>Module</a:t>
            </a:r>
          </a:p>
          <a:p>
            <a:pPr algn="ctr"/>
            <a:r>
              <a:rPr lang="en-US" sz="2400" b="1" dirty="0">
                <a:solidFill>
                  <a:srgbClr val="262626"/>
                </a:solidFill>
              </a:rPr>
              <a:t>(Bayesian)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0"/>
            <a:ext cx="3886200" cy="769938"/>
            <a:chOff x="2257926" y="3116492"/>
            <a:chExt cx="2450432" cy="847041"/>
          </a:xfrm>
        </p:grpSpPr>
        <p:sp>
          <p:nvSpPr>
            <p:cNvPr id="23571" name="TextBox 19"/>
            <p:cNvSpPr txBox="1">
              <a:spLocks noChangeArrowheads="1"/>
            </p:cNvSpPr>
            <p:nvPr/>
          </p:nvSpPr>
          <p:spPr bwMode="auto">
            <a:xfrm>
              <a:off x="2257926" y="3278313"/>
              <a:ext cx="1251284" cy="44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rgbClr val="FFC000"/>
                  </a:solidFill>
                </a:rPr>
                <a:t>CISN Shake</a:t>
              </a:r>
            </a:p>
          </p:txBody>
        </p:sp>
        <p:sp>
          <p:nvSpPr>
            <p:cNvPr id="23572" name="TextBox 20"/>
            <p:cNvSpPr txBox="1">
              <a:spLocks noChangeArrowheads="1"/>
            </p:cNvSpPr>
            <p:nvPr/>
          </p:nvSpPr>
          <p:spPr bwMode="auto">
            <a:xfrm>
              <a:off x="3412958" y="3116492"/>
              <a:ext cx="1295400" cy="847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4400">
                  <a:solidFill>
                    <a:srgbClr val="FFC000"/>
                  </a:solidFill>
                </a:rPr>
                <a:t>Alert</a:t>
              </a:r>
            </a:p>
          </p:txBody>
        </p:sp>
        <p:cxnSp>
          <p:nvCxnSpPr>
            <p:cNvPr id="23573" name="Straight Connector 21"/>
            <p:cNvCxnSpPr>
              <a:cxnSpLocks noChangeShapeType="1"/>
            </p:cNvCxnSpPr>
            <p:nvPr/>
          </p:nvCxnSpPr>
          <p:spPr bwMode="auto">
            <a:xfrm rot="5400000" flipH="1" flipV="1">
              <a:off x="3205808" y="3489525"/>
              <a:ext cx="537425" cy="126898"/>
            </a:xfrm>
            <a:prstGeom prst="line">
              <a:avLst/>
            </a:prstGeom>
            <a:noFill/>
            <a:ln w="34925">
              <a:solidFill>
                <a:srgbClr val="FFC000"/>
              </a:solidFill>
              <a:round/>
              <a:headEnd/>
              <a:tailEnd/>
            </a:ln>
          </p:spPr>
        </p:cxnSp>
      </p:grpSp>
      <p:sp>
        <p:nvSpPr>
          <p:cNvPr id="26" name="TextBox 25"/>
          <p:cNvSpPr txBox="1"/>
          <p:nvPr/>
        </p:nvSpPr>
        <p:spPr>
          <a:xfrm>
            <a:off x="914400" y="990600"/>
            <a:ext cx="1600200" cy="923925"/>
          </a:xfrm>
          <a:prstGeom prst="rect">
            <a:avLst/>
          </a:prstGeom>
          <a:solidFill>
            <a:srgbClr val="4F81BD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l-GR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τ</a:t>
            </a:r>
            <a:r>
              <a:rPr lang="en-US" baseline="-25000">
                <a:solidFill>
                  <a:schemeClr val="bg1"/>
                </a:solidFill>
                <a:ea typeface="Times New Roman" charset="0"/>
                <a:cs typeface="Times New Roman" charset="0"/>
              </a:rPr>
              <a:t>c</a:t>
            </a:r>
            <a:r>
              <a:rPr lang="en-US">
                <a:solidFill>
                  <a:schemeClr val="bg1"/>
                </a:solidFill>
                <a:ea typeface="Times New Roman" charset="0"/>
                <a:cs typeface="Times New Roman" charset="0"/>
              </a:rPr>
              <a:t>-P</a:t>
            </a:r>
            <a:r>
              <a:rPr lang="en-US" baseline="-25000">
                <a:solidFill>
                  <a:schemeClr val="bg1"/>
                </a:solidFill>
                <a:ea typeface="Times New Roman" charset="0"/>
                <a:cs typeface="Times New Roman" charset="0"/>
              </a:rPr>
              <a:t>d </a:t>
            </a: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ea typeface="Times New Roman" charset="0"/>
                <a:cs typeface="Times New Roman" charset="0"/>
              </a:rPr>
              <a:t>On-site Algorithm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33800" y="990600"/>
            <a:ext cx="1676400" cy="923925"/>
          </a:xfrm>
          <a:prstGeom prst="rect">
            <a:avLst/>
          </a:prstGeom>
          <a:solidFill>
            <a:srgbClr val="4F81BD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bg1"/>
                </a:solidFill>
                <a:ea typeface="Times New Roman" charset="0"/>
                <a:cs typeface="Times New Roman" charset="0"/>
              </a:rPr>
              <a:t>Virtual Seismologist (VS)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05600" y="990600"/>
            <a:ext cx="1600200" cy="923925"/>
          </a:xfrm>
          <a:prstGeom prst="rect">
            <a:avLst/>
          </a:prstGeom>
          <a:solidFill>
            <a:srgbClr val="4F81BD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>
              <a:ea typeface="Times New Roman" charset="0"/>
              <a:cs typeface="Times New Roman" charset="0"/>
            </a:endParaRPr>
          </a:p>
          <a:p>
            <a:pPr algn="ctr">
              <a:defRPr/>
            </a:pPr>
            <a:r>
              <a:rPr lang="en-US">
                <a:solidFill>
                  <a:schemeClr val="bg1"/>
                </a:solidFill>
                <a:ea typeface="Times New Roman" charset="0"/>
                <a:cs typeface="Times New Roman" charset="0"/>
              </a:rPr>
              <a:t>ElarmS</a:t>
            </a:r>
          </a:p>
          <a:p>
            <a:pPr algn="ctr">
              <a:defRPr/>
            </a:pPr>
            <a:endParaRPr lang="en-US"/>
          </a:p>
        </p:txBody>
      </p:sp>
      <p:sp>
        <p:nvSpPr>
          <p:cNvPr id="36" name="Title 1"/>
          <p:cNvSpPr txBox="1">
            <a:spLocks/>
          </p:cNvSpPr>
          <p:nvPr/>
        </p:nvSpPr>
        <p:spPr bwMode="auto">
          <a:xfrm>
            <a:off x="457200" y="-2286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charset="0"/>
              </a:rPr>
              <a:t>							</a:t>
            </a:r>
            <a:r>
              <a:rPr lang="en-US" sz="20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charset="0"/>
              </a:rPr>
              <a:t>(2009-2012)</a:t>
            </a:r>
          </a:p>
        </p:txBody>
      </p:sp>
      <p:sp>
        <p:nvSpPr>
          <p:cNvPr id="39" name="Right Arrow 38"/>
          <p:cNvSpPr/>
          <p:nvPr/>
        </p:nvSpPr>
        <p:spPr>
          <a:xfrm>
            <a:off x="1219200" y="4724400"/>
            <a:ext cx="457200" cy="304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3567" name="TextBox 10"/>
          <p:cNvSpPr txBox="1">
            <a:spLocks noChangeArrowheads="1"/>
          </p:cNvSpPr>
          <p:nvPr/>
        </p:nvSpPr>
        <p:spPr bwMode="auto">
          <a:xfrm>
            <a:off x="814713" y="609600"/>
            <a:ext cx="15824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Single sensor</a:t>
            </a:r>
          </a:p>
        </p:txBody>
      </p:sp>
      <p:sp>
        <p:nvSpPr>
          <p:cNvPr id="23568" name="TextBox 13"/>
          <p:cNvSpPr txBox="1">
            <a:spLocks noChangeArrowheads="1"/>
          </p:cNvSpPr>
          <p:nvPr/>
        </p:nvSpPr>
        <p:spPr bwMode="auto">
          <a:xfrm>
            <a:off x="3557913" y="609600"/>
            <a:ext cx="18570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Sensor network</a:t>
            </a:r>
          </a:p>
        </p:txBody>
      </p:sp>
      <p:sp>
        <p:nvSpPr>
          <p:cNvPr id="23569" name="TextBox 14"/>
          <p:cNvSpPr txBox="1">
            <a:spLocks noChangeArrowheads="1"/>
          </p:cNvSpPr>
          <p:nvPr/>
        </p:nvSpPr>
        <p:spPr bwMode="auto">
          <a:xfrm>
            <a:off x="6524951" y="609600"/>
            <a:ext cx="18570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Sensor network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1752600"/>
            <a:ext cx="2018501" cy="1754327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Task 1: </a:t>
            </a:r>
            <a:endParaRPr lang="en-US" sz="36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increase </a:t>
            </a:r>
          </a:p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reliability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3777</TotalTime>
  <Words>1291</Words>
  <Application>Microsoft Macintosh PowerPoint</Application>
  <PresentationFormat>On-screen Show (4:3)</PresentationFormat>
  <Paragraphs>317</Paragraphs>
  <Slides>19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Earthquake Early Warning Research and Development in California, USA </vt:lpstr>
      <vt:lpstr>ANSS/CISN Early Warning R&amp;D Project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Japan Experience</vt:lpstr>
      <vt:lpstr>Slide 14</vt:lpstr>
      <vt:lpstr>Slide 15</vt:lpstr>
      <vt:lpstr>Slide 16</vt:lpstr>
      <vt:lpstr>Slide 17</vt:lpstr>
      <vt:lpstr>Collins Valley:  M5.4  7 July 2010</vt:lpstr>
      <vt:lpstr>Earthquake Early Warning –  getting ahead of strong ground shaking</vt:lpstr>
    </vt:vector>
  </TitlesOfParts>
  <Company>Caltech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 Early Warning Research and Development in California, USA </dc:title>
  <dc:creator>Egill Hauksson</dc:creator>
  <cp:lastModifiedBy>Egill Hauksson</cp:lastModifiedBy>
  <cp:revision>94</cp:revision>
  <dcterms:created xsi:type="dcterms:W3CDTF">2010-09-07T18:41:48Z</dcterms:created>
  <dcterms:modified xsi:type="dcterms:W3CDTF">2010-09-07T19:28:13Z</dcterms:modified>
</cp:coreProperties>
</file>